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2"/>
  </p:notesMasterIdLst>
  <p:sldIdLst>
    <p:sldId id="283" r:id="rId2"/>
    <p:sldId id="258" r:id="rId3"/>
    <p:sldId id="260" r:id="rId4"/>
    <p:sldId id="261" r:id="rId5"/>
    <p:sldId id="266" r:id="rId6"/>
    <p:sldId id="262" r:id="rId7"/>
    <p:sldId id="263" r:id="rId8"/>
    <p:sldId id="264" r:id="rId9"/>
    <p:sldId id="265" r:id="rId10"/>
    <p:sldId id="267" r:id="rId11"/>
    <p:sldId id="269" r:id="rId12"/>
    <p:sldId id="272" r:id="rId13"/>
    <p:sldId id="274" r:id="rId14"/>
    <p:sldId id="268" r:id="rId15"/>
    <p:sldId id="284" r:id="rId16"/>
    <p:sldId id="280" r:id="rId17"/>
    <p:sldId id="281" r:id="rId18"/>
    <p:sldId id="282" r:id="rId19"/>
    <p:sldId id="276" r:id="rId20"/>
    <p:sldId id="27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an" initials="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193" autoAdjust="0"/>
  </p:normalViewPr>
  <p:slideViewPr>
    <p:cSldViewPr>
      <p:cViewPr>
        <p:scale>
          <a:sx n="66" d="100"/>
          <a:sy n="66" d="100"/>
        </p:scale>
        <p:origin x="-1506" y="-12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917E80-5EDA-4315-95E5-9A282F72611C}" type="datetimeFigureOut">
              <a:rPr lang="en-US" smtClean="0"/>
              <a:pPr/>
              <a:t>10/20/2011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064D6C-6081-4BB5-95AA-2070111C4D92}" type="slidenum">
              <a:rPr lang="en-US" smtClean="0"/>
              <a:pPr/>
              <a:t>‹Nº›</a:t>
            </a:fld>
            <a:endParaRPr lang="en-US"/>
          </a:p>
        </p:txBody>
      </p:sp>
    </p:spTree>
    <p:extLst>
      <p:ext uri="{BB962C8B-B14F-4D97-AF65-F5344CB8AC3E}">
        <p14:creationId xmlns:p14="http://schemas.microsoft.com/office/powerpoint/2010/main" xmlns="" val="3653623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R" dirty="0" smtClean="0"/>
              <a:t>25 minutes</a:t>
            </a:r>
            <a:endParaRPr lang="en-US" dirty="0"/>
          </a:p>
        </p:txBody>
      </p:sp>
      <p:sp>
        <p:nvSpPr>
          <p:cNvPr id="4" name="Slide Number Placeholder 3"/>
          <p:cNvSpPr>
            <a:spLocks noGrp="1"/>
          </p:cNvSpPr>
          <p:nvPr>
            <p:ph type="sldNum" sz="quarter" idx="10"/>
          </p:nvPr>
        </p:nvSpPr>
        <p:spPr/>
        <p:txBody>
          <a:bodyPr/>
          <a:lstStyle/>
          <a:p>
            <a:fld id="{EA787776-B5ED-4058-AA6B-7257C0072F7D}" type="slidenum">
              <a:rPr lang="en-US" smtClean="0"/>
              <a:pPr/>
              <a:t>1</a:t>
            </a:fld>
            <a:endParaRPr lang="en-US"/>
          </a:p>
        </p:txBody>
      </p:sp>
    </p:spTree>
    <p:extLst>
      <p:ext uri="{BB962C8B-B14F-4D97-AF65-F5344CB8AC3E}">
        <p14:creationId xmlns:p14="http://schemas.microsoft.com/office/powerpoint/2010/main" xmlns="" val="2243748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787776-B5ED-4058-AA6B-7257C0072F7D}" type="slidenum">
              <a:rPr lang="en-US" smtClean="0"/>
              <a:pPr/>
              <a:t>5</a:t>
            </a:fld>
            <a:endParaRPr lang="en-US"/>
          </a:p>
        </p:txBody>
      </p:sp>
    </p:spTree>
    <p:extLst>
      <p:ext uri="{BB962C8B-B14F-4D97-AF65-F5344CB8AC3E}">
        <p14:creationId xmlns:p14="http://schemas.microsoft.com/office/powerpoint/2010/main" xmlns="" val="2940494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R" dirty="0"/>
          </a:p>
        </p:txBody>
      </p:sp>
      <p:sp>
        <p:nvSpPr>
          <p:cNvPr id="4" name="3 Marcador de número de diapositiva"/>
          <p:cNvSpPr>
            <a:spLocks noGrp="1"/>
          </p:cNvSpPr>
          <p:nvPr>
            <p:ph type="sldNum" sz="quarter" idx="10"/>
          </p:nvPr>
        </p:nvSpPr>
        <p:spPr/>
        <p:txBody>
          <a:bodyPr/>
          <a:lstStyle/>
          <a:p>
            <a:fld id="{22064D6C-6081-4BB5-95AA-2070111C4D92}"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73C414-7B33-41D3-BD58-889988861E12}" type="datetimeFigureOut">
              <a:rPr lang="en-US" smtClean="0"/>
              <a:pPr/>
              <a:t>10/20/2011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0190E-F403-4542-9EF9-4AAD62720EFF}" type="slidenum">
              <a:rPr lang="en-US" smtClean="0"/>
              <a:pPr/>
              <a:t>‹Nº›</a:t>
            </a:fld>
            <a:endParaRPr lang="en-US"/>
          </a:p>
        </p:txBody>
      </p:sp>
    </p:spTree>
    <p:extLst>
      <p:ext uri="{BB962C8B-B14F-4D97-AF65-F5344CB8AC3E}">
        <p14:creationId xmlns:p14="http://schemas.microsoft.com/office/powerpoint/2010/main" xmlns="" val="2294731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73C414-7B33-41D3-BD58-889988861E12}" type="datetimeFigureOut">
              <a:rPr lang="en-US" smtClean="0"/>
              <a:pPr/>
              <a:t>10/20/2011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0190E-F403-4542-9EF9-4AAD62720EFF}" type="slidenum">
              <a:rPr lang="en-US" smtClean="0"/>
              <a:pPr/>
              <a:t>‹Nº›</a:t>
            </a:fld>
            <a:endParaRPr lang="en-US"/>
          </a:p>
        </p:txBody>
      </p:sp>
    </p:spTree>
    <p:extLst>
      <p:ext uri="{BB962C8B-B14F-4D97-AF65-F5344CB8AC3E}">
        <p14:creationId xmlns:p14="http://schemas.microsoft.com/office/powerpoint/2010/main" xmlns="" val="1116616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73C414-7B33-41D3-BD58-889988861E12}" type="datetimeFigureOut">
              <a:rPr lang="en-US" smtClean="0"/>
              <a:pPr/>
              <a:t>10/20/2011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0190E-F403-4542-9EF9-4AAD62720EFF}" type="slidenum">
              <a:rPr lang="en-US" smtClean="0"/>
              <a:pPr/>
              <a:t>‹Nº›</a:t>
            </a:fld>
            <a:endParaRPr lang="en-US"/>
          </a:p>
        </p:txBody>
      </p:sp>
    </p:spTree>
    <p:extLst>
      <p:ext uri="{BB962C8B-B14F-4D97-AF65-F5344CB8AC3E}">
        <p14:creationId xmlns:p14="http://schemas.microsoft.com/office/powerpoint/2010/main" xmlns="" val="147808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73C414-7B33-41D3-BD58-889988861E12}" type="datetimeFigureOut">
              <a:rPr lang="en-US" smtClean="0"/>
              <a:pPr/>
              <a:t>10/20/2011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0190E-F403-4542-9EF9-4AAD62720EFF}" type="slidenum">
              <a:rPr lang="en-US" smtClean="0"/>
              <a:pPr/>
              <a:t>‹Nº›</a:t>
            </a:fld>
            <a:endParaRPr lang="en-US"/>
          </a:p>
        </p:txBody>
      </p:sp>
    </p:spTree>
    <p:extLst>
      <p:ext uri="{BB962C8B-B14F-4D97-AF65-F5344CB8AC3E}">
        <p14:creationId xmlns:p14="http://schemas.microsoft.com/office/powerpoint/2010/main" xmlns="" val="580892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73C414-7B33-41D3-BD58-889988861E12}" type="datetimeFigureOut">
              <a:rPr lang="en-US" smtClean="0"/>
              <a:pPr/>
              <a:t>10/20/2011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0190E-F403-4542-9EF9-4AAD62720EFF}" type="slidenum">
              <a:rPr lang="en-US" smtClean="0"/>
              <a:pPr/>
              <a:t>‹Nº›</a:t>
            </a:fld>
            <a:endParaRPr lang="en-US"/>
          </a:p>
        </p:txBody>
      </p:sp>
    </p:spTree>
    <p:extLst>
      <p:ext uri="{BB962C8B-B14F-4D97-AF65-F5344CB8AC3E}">
        <p14:creationId xmlns:p14="http://schemas.microsoft.com/office/powerpoint/2010/main" xmlns="" val="3802712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73C414-7B33-41D3-BD58-889988861E12}" type="datetimeFigureOut">
              <a:rPr lang="en-US" smtClean="0"/>
              <a:pPr/>
              <a:t>10/20/2011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40190E-F403-4542-9EF9-4AAD62720EFF}" type="slidenum">
              <a:rPr lang="en-US" smtClean="0"/>
              <a:pPr/>
              <a:t>‹Nº›</a:t>
            </a:fld>
            <a:endParaRPr lang="en-US"/>
          </a:p>
        </p:txBody>
      </p:sp>
    </p:spTree>
    <p:extLst>
      <p:ext uri="{BB962C8B-B14F-4D97-AF65-F5344CB8AC3E}">
        <p14:creationId xmlns:p14="http://schemas.microsoft.com/office/powerpoint/2010/main" xmlns="" val="2113673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73C414-7B33-41D3-BD58-889988861E12}" type="datetimeFigureOut">
              <a:rPr lang="en-US" smtClean="0"/>
              <a:pPr/>
              <a:t>10/20/2011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40190E-F403-4542-9EF9-4AAD62720EFF}" type="slidenum">
              <a:rPr lang="en-US" smtClean="0"/>
              <a:pPr/>
              <a:t>‹Nº›</a:t>
            </a:fld>
            <a:endParaRPr lang="en-US"/>
          </a:p>
        </p:txBody>
      </p:sp>
    </p:spTree>
    <p:extLst>
      <p:ext uri="{BB962C8B-B14F-4D97-AF65-F5344CB8AC3E}">
        <p14:creationId xmlns:p14="http://schemas.microsoft.com/office/powerpoint/2010/main" xmlns="" val="2734886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73C414-7B33-41D3-BD58-889988861E12}" type="datetimeFigureOut">
              <a:rPr lang="en-US" smtClean="0"/>
              <a:pPr/>
              <a:t>10/20/2011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40190E-F403-4542-9EF9-4AAD62720EFF}" type="slidenum">
              <a:rPr lang="en-US" smtClean="0"/>
              <a:pPr/>
              <a:t>‹Nº›</a:t>
            </a:fld>
            <a:endParaRPr lang="en-US"/>
          </a:p>
        </p:txBody>
      </p:sp>
    </p:spTree>
    <p:extLst>
      <p:ext uri="{BB962C8B-B14F-4D97-AF65-F5344CB8AC3E}">
        <p14:creationId xmlns:p14="http://schemas.microsoft.com/office/powerpoint/2010/main" xmlns="" val="3591933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73C414-7B33-41D3-BD58-889988861E12}" type="datetimeFigureOut">
              <a:rPr lang="en-US" smtClean="0"/>
              <a:pPr/>
              <a:t>10/20/2011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40190E-F403-4542-9EF9-4AAD62720EFF}" type="slidenum">
              <a:rPr lang="en-US" smtClean="0"/>
              <a:pPr/>
              <a:t>‹Nº›</a:t>
            </a:fld>
            <a:endParaRPr lang="en-US"/>
          </a:p>
        </p:txBody>
      </p:sp>
    </p:spTree>
    <p:extLst>
      <p:ext uri="{BB962C8B-B14F-4D97-AF65-F5344CB8AC3E}">
        <p14:creationId xmlns:p14="http://schemas.microsoft.com/office/powerpoint/2010/main" xmlns="" val="3395626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73C414-7B33-41D3-BD58-889988861E12}" type="datetimeFigureOut">
              <a:rPr lang="en-US" smtClean="0"/>
              <a:pPr/>
              <a:t>10/20/2011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40190E-F403-4542-9EF9-4AAD62720EFF}" type="slidenum">
              <a:rPr lang="en-US" smtClean="0"/>
              <a:pPr/>
              <a:t>‹Nº›</a:t>
            </a:fld>
            <a:endParaRPr lang="en-US"/>
          </a:p>
        </p:txBody>
      </p:sp>
    </p:spTree>
    <p:extLst>
      <p:ext uri="{BB962C8B-B14F-4D97-AF65-F5344CB8AC3E}">
        <p14:creationId xmlns:p14="http://schemas.microsoft.com/office/powerpoint/2010/main" xmlns="" val="3399614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73C414-7B33-41D3-BD58-889988861E12}" type="datetimeFigureOut">
              <a:rPr lang="en-US" smtClean="0"/>
              <a:pPr/>
              <a:t>10/20/2011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40190E-F403-4542-9EF9-4AAD62720EFF}" type="slidenum">
              <a:rPr lang="en-US" smtClean="0"/>
              <a:pPr/>
              <a:t>‹Nº›</a:t>
            </a:fld>
            <a:endParaRPr lang="en-US"/>
          </a:p>
        </p:txBody>
      </p:sp>
    </p:spTree>
    <p:extLst>
      <p:ext uri="{BB962C8B-B14F-4D97-AF65-F5344CB8AC3E}">
        <p14:creationId xmlns:p14="http://schemas.microsoft.com/office/powerpoint/2010/main" xmlns="" val="1303070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3C414-7B33-41D3-BD58-889988861E12}" type="datetimeFigureOut">
              <a:rPr lang="en-US" smtClean="0"/>
              <a:pPr/>
              <a:t>10/20/2011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40190E-F403-4542-9EF9-4AAD62720EFF}" type="slidenum">
              <a:rPr lang="en-US" smtClean="0"/>
              <a:pPr/>
              <a:t>‹Nº›</a:t>
            </a:fld>
            <a:endParaRPr lang="en-US"/>
          </a:p>
        </p:txBody>
      </p:sp>
    </p:spTree>
    <p:extLst>
      <p:ext uri="{BB962C8B-B14F-4D97-AF65-F5344CB8AC3E}">
        <p14:creationId xmlns:p14="http://schemas.microsoft.com/office/powerpoint/2010/main" xmlns="" val="3745556335"/>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04800"/>
            <a:ext cx="8382000" cy="32765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900" b="1" dirty="0" smtClean="0">
                <a:solidFill>
                  <a:schemeClr val="bg1"/>
                </a:solidFill>
              </a:rPr>
              <a:t>THE DISASTER RISK MANAGEMENT - CLIMATE CHANGE ADAPTATION NEXUS</a:t>
            </a:r>
            <a:r>
              <a:rPr lang="en-US" dirty="0" smtClean="0"/>
              <a:t/>
            </a:r>
            <a:br>
              <a:rPr lang="en-US" dirty="0" smtClean="0"/>
            </a:br>
            <a:endParaRPr lang="en-US" dirty="0" smtClean="0"/>
          </a:p>
          <a:p>
            <a:endParaRPr lang="en-US" sz="2100" dirty="0">
              <a:solidFill>
                <a:schemeClr val="bg1"/>
              </a:solidFill>
            </a:endParaRPr>
          </a:p>
          <a:p>
            <a:endParaRPr lang="en-US" sz="2100" dirty="0"/>
          </a:p>
        </p:txBody>
      </p:sp>
      <p:sp>
        <p:nvSpPr>
          <p:cNvPr id="5" name="Subtitle 2"/>
          <p:cNvSpPr>
            <a:spLocks noGrp="1"/>
          </p:cNvSpPr>
          <p:nvPr>
            <p:ph type="subTitle" idx="1"/>
          </p:nvPr>
        </p:nvSpPr>
        <p:spPr>
          <a:xfrm>
            <a:off x="1409700" y="3429000"/>
            <a:ext cx="6400800" cy="1143000"/>
          </a:xfrm>
        </p:spPr>
        <p:txBody>
          <a:bodyPr>
            <a:normAutofit/>
          </a:bodyPr>
          <a:lstStyle/>
          <a:p>
            <a:r>
              <a:rPr lang="es-CR" dirty="0" smtClean="0"/>
              <a:t>Allan </a:t>
            </a:r>
            <a:r>
              <a:rPr lang="es-CR" dirty="0" err="1" smtClean="0"/>
              <a:t>Lavell</a:t>
            </a:r>
            <a:endParaRPr lang="es-CR" dirty="0" smtClean="0"/>
          </a:p>
        </p:txBody>
      </p:sp>
      <p:sp>
        <p:nvSpPr>
          <p:cNvPr id="6" name="Title 1"/>
          <p:cNvSpPr txBox="1">
            <a:spLocks/>
          </p:cNvSpPr>
          <p:nvPr/>
        </p:nvSpPr>
        <p:spPr>
          <a:xfrm>
            <a:off x="381000" y="4572000"/>
            <a:ext cx="8458200" cy="12954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8000" b="1" dirty="0" smtClean="0"/>
          </a:p>
          <a:p>
            <a:endParaRPr lang="en-US" sz="8000" b="1" dirty="0" smtClean="0"/>
          </a:p>
          <a:p>
            <a:endParaRPr lang="en-US" sz="8000" b="1" dirty="0" smtClean="0"/>
          </a:p>
          <a:p>
            <a:endParaRPr lang="en-US" sz="8000" b="1" dirty="0" smtClean="0"/>
          </a:p>
          <a:p>
            <a:endParaRPr lang="en-US" sz="8000" b="1" dirty="0" smtClean="0"/>
          </a:p>
          <a:p>
            <a:endParaRPr lang="en-US" sz="8000" b="1" dirty="0" smtClean="0"/>
          </a:p>
          <a:p>
            <a:r>
              <a:rPr lang="en-US" sz="8000" b="1" dirty="0" smtClean="0"/>
              <a:t>Regional Policy Dialogue on</a:t>
            </a:r>
          </a:p>
          <a:p>
            <a:r>
              <a:rPr lang="en-US" sz="8000" b="1" dirty="0" smtClean="0"/>
              <a:t>Disaster Risk Reduction Best Practices for Climate Resilient Coastal Area Development</a:t>
            </a:r>
          </a:p>
          <a:p>
            <a:r>
              <a:rPr lang="en-US" sz="8000" b="1" dirty="0" smtClean="0"/>
              <a:t>Bridgetown, Barbados</a:t>
            </a:r>
          </a:p>
          <a:p>
            <a:r>
              <a:rPr lang="en-US" sz="8000" b="1" dirty="0" smtClean="0"/>
              <a:t>October 20-21, 2011</a:t>
            </a:r>
          </a:p>
          <a:p>
            <a:endParaRPr lang="en-US" sz="10700" b="1" dirty="0" smtClean="0">
              <a:solidFill>
                <a:schemeClr val="bg1"/>
              </a:solidFill>
            </a:endParaRPr>
          </a:p>
          <a:p>
            <a:r>
              <a:rPr lang="en-US" dirty="0" smtClean="0"/>
              <a:t/>
            </a:r>
            <a:br>
              <a:rPr lang="en-US" dirty="0" smtClean="0"/>
            </a:br>
            <a:endParaRPr lang="en-US" dirty="0"/>
          </a:p>
        </p:txBody>
      </p:sp>
    </p:spTree>
    <p:extLst>
      <p:ext uri="{BB962C8B-B14F-4D97-AF65-F5344CB8AC3E}">
        <p14:creationId xmlns:p14="http://schemas.microsoft.com/office/powerpoint/2010/main" xmlns="" val="1579173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200" b="1" i="1" dirty="0" smtClean="0"/>
              <a:t>Historic </a:t>
            </a:r>
            <a:r>
              <a:rPr lang="en-US" sz="3200" b="1" i="1" dirty="0"/>
              <a:t>Impacts of Hydro-Meteorological Events in the </a:t>
            </a:r>
            <a:r>
              <a:rPr lang="en-US" sz="3200" b="1" i="1" dirty="0" smtClean="0"/>
              <a:t>Caribbean</a:t>
            </a:r>
            <a:endParaRPr lang="en-US" sz="3200" dirty="0"/>
          </a:p>
        </p:txBody>
      </p:sp>
      <p:sp>
        <p:nvSpPr>
          <p:cNvPr id="3" name="Content Placeholder 2"/>
          <p:cNvSpPr>
            <a:spLocks noGrp="1"/>
          </p:cNvSpPr>
          <p:nvPr>
            <p:ph idx="1"/>
          </p:nvPr>
        </p:nvSpPr>
        <p:spPr>
          <a:xfrm>
            <a:off x="457200" y="1600200"/>
            <a:ext cx="8229600" cy="5181600"/>
          </a:xfrm>
        </p:spPr>
        <p:txBody>
          <a:bodyPr>
            <a:normAutofit fontScale="70000" lnSpcReduction="20000"/>
          </a:bodyPr>
          <a:lstStyle/>
          <a:p>
            <a:pPr lvl="1"/>
            <a:endParaRPr lang="en-US" dirty="0"/>
          </a:p>
          <a:p>
            <a:pPr lvl="0"/>
            <a:r>
              <a:rPr lang="en-US" dirty="0"/>
              <a:t>The Economic Commission for Latin America and the Caribbean (ECLAC) has calculated the following economic, social and environmental impacts from disasters (in terms of damage and losses) for the 1990-2008 period in the Caribbean sub-region</a:t>
            </a:r>
            <a:r>
              <a:rPr lang="en-US" dirty="0" smtClean="0"/>
              <a:t>:</a:t>
            </a:r>
            <a:endParaRPr lang="en-US" dirty="0"/>
          </a:p>
          <a:p>
            <a:pPr lvl="1"/>
            <a:endParaRPr lang="en-US" dirty="0" smtClean="0"/>
          </a:p>
          <a:p>
            <a:pPr lvl="1"/>
            <a:r>
              <a:rPr lang="en-US" dirty="0" smtClean="0"/>
              <a:t>The </a:t>
            </a:r>
            <a:r>
              <a:rPr lang="en-US" dirty="0"/>
              <a:t>total impact (in damage and losses) was estimated at US $ 136 </a:t>
            </a:r>
            <a:r>
              <a:rPr lang="en-US" dirty="0" smtClean="0"/>
              <a:t>billion</a:t>
            </a:r>
            <a:endParaRPr lang="en-US" dirty="0"/>
          </a:p>
          <a:p>
            <a:pPr lvl="1"/>
            <a:endParaRPr lang="en-US" dirty="0" smtClean="0"/>
          </a:p>
          <a:p>
            <a:pPr lvl="1"/>
            <a:r>
              <a:rPr lang="en-US" dirty="0" smtClean="0"/>
              <a:t>The </a:t>
            </a:r>
            <a:r>
              <a:rPr lang="en-US" dirty="0"/>
              <a:t>total economic impact was US$ 63 billion (46% of total impact),</a:t>
            </a:r>
          </a:p>
          <a:p>
            <a:pPr lvl="1"/>
            <a:endParaRPr lang="en-US" dirty="0" smtClean="0"/>
          </a:p>
          <a:p>
            <a:pPr lvl="1"/>
            <a:r>
              <a:rPr lang="en-US" dirty="0" smtClean="0"/>
              <a:t>The </a:t>
            </a:r>
            <a:r>
              <a:rPr lang="en-US" dirty="0"/>
              <a:t>social cost was US$ 57 billion (42% of total impact),</a:t>
            </a:r>
          </a:p>
          <a:p>
            <a:pPr lvl="1"/>
            <a:endParaRPr lang="en-US" dirty="0" smtClean="0"/>
          </a:p>
          <a:p>
            <a:pPr lvl="1"/>
            <a:r>
              <a:rPr lang="en-US" dirty="0" smtClean="0"/>
              <a:t>The </a:t>
            </a:r>
            <a:r>
              <a:rPr lang="en-US" dirty="0"/>
              <a:t>total infrastructural damage  was approximately US$ 12 billion (9% of total impact) </a:t>
            </a:r>
          </a:p>
          <a:p>
            <a:pPr lvl="1"/>
            <a:endParaRPr lang="en-US" dirty="0" smtClean="0"/>
          </a:p>
          <a:p>
            <a:pPr lvl="1"/>
            <a:r>
              <a:rPr lang="en-US" dirty="0" smtClean="0"/>
              <a:t>Damage </a:t>
            </a:r>
            <a:r>
              <a:rPr lang="en-US" dirty="0"/>
              <a:t>to the environment was US$ 3.5 billion (3% of total impact). </a:t>
            </a:r>
          </a:p>
          <a:p>
            <a:pPr marL="457200" lvl="1" indent="0">
              <a:buNone/>
            </a:pPr>
            <a:endParaRPr lang="en-US" dirty="0" smtClean="0"/>
          </a:p>
        </p:txBody>
      </p:sp>
    </p:spTree>
    <p:extLst>
      <p:ext uri="{BB962C8B-B14F-4D97-AF65-F5344CB8AC3E}">
        <p14:creationId xmlns:p14="http://schemas.microsoft.com/office/powerpoint/2010/main" xmlns="" val="3391192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US" sz="3600" b="1" i="1" dirty="0" smtClean="0">
                <a:solidFill>
                  <a:schemeClr val="tx1"/>
                </a:solidFill>
                <a:latin typeface="+mj-lt"/>
              </a:rPr>
              <a:t>Climate Change: Physical and Environmental Impacts: </a:t>
            </a:r>
            <a:br>
              <a:rPr lang="en-US" sz="3600" b="1" i="1" dirty="0" smtClean="0">
                <a:solidFill>
                  <a:schemeClr val="tx1"/>
                </a:solidFill>
                <a:latin typeface="+mj-lt"/>
              </a:rPr>
            </a:br>
            <a:r>
              <a:rPr lang="en-US" sz="3600" dirty="0" smtClean="0">
                <a:solidFill>
                  <a:schemeClr val="tx1"/>
                </a:solidFill>
                <a:latin typeface="+mj-lt"/>
              </a:rPr>
              <a:t>Sea Level Rise</a:t>
            </a:r>
            <a:endParaRPr lang="en-US" sz="3600" dirty="0">
              <a:solidFill>
                <a:schemeClr val="tx1"/>
              </a:solidFill>
              <a:latin typeface="+mj-lt"/>
            </a:endParaRPr>
          </a:p>
        </p:txBody>
      </p:sp>
      <p:sp>
        <p:nvSpPr>
          <p:cNvPr id="3" name="Content Placeholder 2"/>
          <p:cNvSpPr>
            <a:spLocks noGrp="1"/>
          </p:cNvSpPr>
          <p:nvPr>
            <p:ph idx="1"/>
          </p:nvPr>
        </p:nvSpPr>
        <p:spPr/>
        <p:txBody>
          <a:bodyPr>
            <a:normAutofit fontScale="77500" lnSpcReduction="20000"/>
          </a:bodyPr>
          <a:lstStyle/>
          <a:p>
            <a:endParaRPr lang="en-US" dirty="0" smtClean="0"/>
          </a:p>
          <a:p>
            <a:pPr lvl="1"/>
            <a:r>
              <a:rPr lang="en-US" i="1" dirty="0" smtClean="0"/>
              <a:t>“Sea </a:t>
            </a:r>
            <a:r>
              <a:rPr lang="en-US" i="1" dirty="0"/>
              <a:t>level rise (SLR) of around 1.5 to 3 mm per year have been observed at tidal gauging stations around the Caribbean.“</a:t>
            </a:r>
            <a:r>
              <a:rPr lang="en-US" dirty="0"/>
              <a:t>  (CARIBSAVE 2009, pg. 86</a:t>
            </a:r>
            <a:r>
              <a:rPr lang="en-US" dirty="0" smtClean="0"/>
              <a:t>).</a:t>
            </a:r>
          </a:p>
          <a:p>
            <a:pPr lvl="1"/>
            <a:endParaRPr lang="en-US" dirty="0"/>
          </a:p>
          <a:p>
            <a:pPr lvl="1"/>
            <a:r>
              <a:rPr lang="en-US" i="1" dirty="0"/>
              <a:t>“Even in the absence of increased intensity or frequency of tropical storms and hurricanes, SLR will intensify their impact on coastlines in the Caribbean.”</a:t>
            </a:r>
            <a:r>
              <a:rPr lang="en-US" dirty="0"/>
              <a:t> (UNDP 2010, p.74</a:t>
            </a:r>
            <a:r>
              <a:rPr lang="en-US" dirty="0" smtClean="0"/>
              <a:t>)</a:t>
            </a:r>
          </a:p>
          <a:p>
            <a:pPr lvl="1"/>
            <a:endParaRPr lang="en-US" dirty="0"/>
          </a:p>
          <a:p>
            <a:pPr lvl="1"/>
            <a:r>
              <a:rPr lang="en-US" dirty="0"/>
              <a:t>A World Bank (2009) study on Sea Level Rise and Storm Surge in Jamaica concludes that there could be a 56.8% increase in affectation in the future, with 26.6% of the coastal population exposed and potential losses of coastal GDP projected to exceed 26.7%.</a:t>
            </a:r>
          </a:p>
          <a:p>
            <a:endParaRPr lang="en-US" dirty="0"/>
          </a:p>
        </p:txBody>
      </p:sp>
    </p:spTree>
    <p:extLst>
      <p:ext uri="{BB962C8B-B14F-4D97-AF65-F5344CB8AC3E}">
        <p14:creationId xmlns:p14="http://schemas.microsoft.com/office/powerpoint/2010/main" xmlns="" val="3113916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s-CR" sz="3000" dirty="0" smtClean="0"/>
              <a:t>P</a:t>
            </a:r>
            <a:r>
              <a:rPr lang="en-US" sz="3000" dirty="0" err="1" smtClean="0"/>
              <a:t>hysical</a:t>
            </a:r>
            <a:r>
              <a:rPr lang="en-US" sz="3000" dirty="0" smtClean="0"/>
              <a:t> </a:t>
            </a:r>
            <a:r>
              <a:rPr lang="en-US" sz="3000" dirty="0"/>
              <a:t>impacts to the marine ecosystem also have knock-on economic impacts</a:t>
            </a:r>
            <a:r>
              <a:rPr lang="en-US" sz="3000" dirty="0" smtClean="0"/>
              <a:t>.</a:t>
            </a:r>
          </a:p>
          <a:p>
            <a:endParaRPr lang="en-US" sz="3000" dirty="0" smtClean="0"/>
          </a:p>
          <a:p>
            <a:r>
              <a:rPr lang="en-US" sz="3000" dirty="0" smtClean="0"/>
              <a:t>If </a:t>
            </a:r>
            <a:r>
              <a:rPr lang="en-US" sz="3000" dirty="0"/>
              <a:t>current trends in coral reef degradation continue, we can expect to </a:t>
            </a:r>
            <a:r>
              <a:rPr lang="en-US" sz="3000" dirty="0" smtClean="0"/>
              <a:t>see annual losses, </a:t>
            </a:r>
            <a:r>
              <a:rPr lang="en-US" sz="3000" dirty="0"/>
              <a:t>by </a:t>
            </a:r>
            <a:r>
              <a:rPr lang="en-US" sz="3000" dirty="0" smtClean="0"/>
              <a:t>2015:</a:t>
            </a:r>
          </a:p>
          <a:p>
            <a:pPr lvl="1"/>
            <a:r>
              <a:rPr lang="en-US" dirty="0" smtClean="0"/>
              <a:t>to </a:t>
            </a:r>
            <a:r>
              <a:rPr lang="en-US" dirty="0"/>
              <a:t>fisheries in the $95-$140 million dollar range, </a:t>
            </a:r>
            <a:endParaRPr lang="en-US" dirty="0" smtClean="0"/>
          </a:p>
          <a:p>
            <a:pPr lvl="1"/>
            <a:r>
              <a:rPr lang="en-US" dirty="0" smtClean="0"/>
              <a:t>to </a:t>
            </a:r>
            <a:r>
              <a:rPr lang="en-US" dirty="0"/>
              <a:t>dive tourism in the $100-$300 million dollar </a:t>
            </a:r>
            <a:r>
              <a:rPr lang="en-US" dirty="0" smtClean="0"/>
              <a:t>range</a:t>
            </a:r>
          </a:p>
          <a:p>
            <a:pPr lvl="1"/>
            <a:r>
              <a:rPr lang="en-US" dirty="0"/>
              <a:t>t</a:t>
            </a:r>
            <a:r>
              <a:rPr lang="en-US" dirty="0" smtClean="0"/>
              <a:t>o shoreline </a:t>
            </a:r>
            <a:r>
              <a:rPr lang="en-US" dirty="0"/>
              <a:t>services in the $140-$420 million dollar </a:t>
            </a:r>
            <a:r>
              <a:rPr lang="en-US" dirty="0" smtClean="0"/>
              <a:t>range</a:t>
            </a:r>
            <a:endParaRPr lang="en-US" dirty="0"/>
          </a:p>
        </p:txBody>
      </p:sp>
      <p:sp>
        <p:nvSpPr>
          <p:cNvPr id="4" name="Title 1"/>
          <p:cNvSpPr>
            <a:spLocks noGrp="1"/>
          </p:cNvSpPr>
          <p:nvPr>
            <p:ph type="title"/>
          </p:nvPr>
        </p:nvSpPr>
        <p:spPr>
          <a:xfrm>
            <a:off x="457200" y="274638"/>
            <a:ext cx="8229600" cy="1143000"/>
          </a:xfrm>
        </p:spPr>
        <p:txBody>
          <a:bodyPr>
            <a:normAutofit/>
          </a:bodyPr>
          <a:lstStyle/>
          <a:p>
            <a:r>
              <a:rPr lang="en-US" sz="3200" b="1" dirty="0" smtClean="0"/>
              <a:t>Physical and Environmental impacts: </a:t>
            </a:r>
            <a:br>
              <a:rPr lang="en-US" sz="3200" b="1" dirty="0" smtClean="0"/>
            </a:br>
            <a:r>
              <a:rPr lang="en-US" sz="3200" dirty="0" smtClean="0"/>
              <a:t>Coral Bleaching</a:t>
            </a:r>
            <a:endParaRPr lang="en-US" sz="3200" dirty="0"/>
          </a:p>
        </p:txBody>
      </p:sp>
    </p:spTree>
    <p:extLst>
      <p:ext uri="{BB962C8B-B14F-4D97-AF65-F5344CB8AC3E}">
        <p14:creationId xmlns:p14="http://schemas.microsoft.com/office/powerpoint/2010/main" xmlns="" val="3451119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s-CR" dirty="0" err="1" smtClean="0"/>
              <a:t>Economic</a:t>
            </a:r>
            <a:r>
              <a:rPr lang="es-CR" dirty="0" smtClean="0"/>
              <a:t> </a:t>
            </a:r>
            <a:r>
              <a:rPr lang="es-CR" dirty="0" err="1" smtClean="0"/>
              <a:t>Impacts</a:t>
            </a:r>
            <a:endParaRPr lang="en-US" dirty="0"/>
          </a:p>
        </p:txBody>
      </p:sp>
      <p:sp>
        <p:nvSpPr>
          <p:cNvPr id="3" name="Content Placeholder 2"/>
          <p:cNvSpPr>
            <a:spLocks noGrp="1"/>
          </p:cNvSpPr>
          <p:nvPr>
            <p:ph idx="1"/>
          </p:nvPr>
        </p:nvSpPr>
        <p:spPr>
          <a:xfrm>
            <a:off x="457200" y="1310040"/>
            <a:ext cx="8458200" cy="4114801"/>
          </a:xfrm>
        </p:spPr>
        <p:txBody>
          <a:bodyPr>
            <a:normAutofit fontScale="62500" lnSpcReduction="20000"/>
          </a:bodyPr>
          <a:lstStyle/>
          <a:p>
            <a:pPr lvl="0"/>
            <a:r>
              <a:rPr lang="en-US" dirty="0" smtClean="0"/>
              <a:t>The UNDP study on Quantification and Magnitude of Losses and Damages Resulting from the Impacts of Climate Change by Simpson et al concludes that:</a:t>
            </a:r>
          </a:p>
          <a:p>
            <a:pPr lvl="0"/>
            <a:endParaRPr lang="en-US" i="1" dirty="0" smtClean="0"/>
          </a:p>
          <a:p>
            <a:pPr lvl="1"/>
            <a:r>
              <a:rPr lang="en-US" i="1" dirty="0" smtClean="0"/>
              <a:t>The Bahamas, Suriname, Guyana, Trinidad and Tobago and Belize are anticipated to suffer the greatest economic losses and damages in absolute economic terms.  </a:t>
            </a:r>
            <a:endParaRPr lang="en-US" dirty="0" smtClean="0"/>
          </a:p>
          <a:p>
            <a:pPr lvl="1"/>
            <a:endParaRPr lang="en-US" dirty="0" smtClean="0"/>
          </a:p>
          <a:p>
            <a:r>
              <a:rPr lang="en-US" dirty="0" smtClean="0"/>
              <a:t>In terms of the economic costs associated with the effects of SLR, and in particular on the increased effect of extreme events due to SLR,  the costs can be divided into capital outlays on new or improved coastal  defenses and costs related to maintenance, repair and improvement of existing assets.  </a:t>
            </a:r>
          </a:p>
          <a:p>
            <a:endParaRPr lang="en-US" dirty="0" smtClean="0"/>
          </a:p>
          <a:p>
            <a:r>
              <a:rPr lang="en-US" dirty="0" smtClean="0"/>
              <a:t>For the improved defenses, construction costs are expected to be between $1.2 to $4.4 billion dollars, with ensuing annual maintenance costs somewhere above $100 million per year.</a:t>
            </a:r>
          </a:p>
          <a:p>
            <a:endParaRPr lang="en-US" dirty="0"/>
          </a:p>
        </p:txBody>
      </p:sp>
      <p:pic>
        <p:nvPicPr>
          <p:cNvPr id="4" name="Picture 1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764219" y="5424841"/>
            <a:ext cx="5362575" cy="1152525"/>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3"/>
          <p:cNvSpPr>
            <a:spLocks noChangeArrowheads="1"/>
          </p:cNvSpPr>
          <p:nvPr/>
        </p:nvSpPr>
        <p:spPr bwMode="auto">
          <a:xfrm>
            <a:off x="3581400" y="6611779"/>
            <a:ext cx="5562600"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000" b="1" i="0" u="none" strike="noStrike" cap="none" normalizeH="0" baseline="0" dirty="0" smtClean="0">
                <a:ln>
                  <a:noFill/>
                </a:ln>
                <a:solidFill>
                  <a:srgbClr val="000000"/>
                </a:solidFill>
                <a:effectLst/>
                <a:latin typeface="Calibri" pitchFamily="34" charset="0"/>
                <a:ea typeface="PMingLiU" pitchFamily="18" charset="-120"/>
                <a:cs typeface="Calibri" pitchFamily="34" charset="0"/>
              </a:rPr>
              <a:t>Figure #11: Annual and Capital Costs of SLR in CARICOM Countries (in 2010 US $) (UNDP 2010, p.52)</a:t>
            </a:r>
            <a:endParaRPr kumimoji="0" lang="en-US" altLang="zh-TW"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147021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CR" sz="3600" dirty="0" err="1" smtClean="0"/>
              <a:t>Comments</a:t>
            </a:r>
            <a:r>
              <a:rPr lang="es-CR" sz="3600" dirty="0" smtClean="0"/>
              <a:t> </a:t>
            </a:r>
            <a:r>
              <a:rPr lang="es-CR" sz="3600" dirty="0" err="1"/>
              <a:t>R</a:t>
            </a:r>
            <a:r>
              <a:rPr lang="es-CR" sz="3600" dirty="0" err="1" smtClean="0"/>
              <a:t>egarding</a:t>
            </a:r>
            <a:r>
              <a:rPr lang="es-CR" sz="3600" dirty="0" smtClean="0"/>
              <a:t> </a:t>
            </a:r>
            <a:r>
              <a:rPr lang="es-CR" sz="3600" dirty="0" err="1" smtClean="0"/>
              <a:t>Impacts</a:t>
            </a:r>
            <a:endParaRPr lang="en-US" sz="3600" dirty="0"/>
          </a:p>
        </p:txBody>
      </p:sp>
      <p:sp>
        <p:nvSpPr>
          <p:cNvPr id="3" name="Content Placeholder 2"/>
          <p:cNvSpPr>
            <a:spLocks noGrp="1"/>
          </p:cNvSpPr>
          <p:nvPr>
            <p:ph idx="1"/>
          </p:nvPr>
        </p:nvSpPr>
        <p:spPr/>
        <p:txBody>
          <a:bodyPr>
            <a:normAutofit fontScale="70000" lnSpcReduction="20000"/>
          </a:bodyPr>
          <a:lstStyle/>
          <a:p>
            <a:r>
              <a:rPr lang="en-US" dirty="0" smtClean="0"/>
              <a:t>Considering a Caribbean population of approximately 36 million, historical trends in  losses constitute an average of almost $4000 per capita over the 20-year period</a:t>
            </a:r>
          </a:p>
          <a:p>
            <a:pPr lvl="1">
              <a:buNone/>
            </a:pPr>
            <a:endParaRPr lang="en-US" dirty="0" smtClean="0"/>
          </a:p>
          <a:p>
            <a:pPr lvl="1"/>
            <a:endParaRPr lang="en-US" dirty="0" smtClean="0"/>
          </a:p>
          <a:p>
            <a:pPr marL="0" indent="0">
              <a:buNone/>
            </a:pPr>
            <a:endParaRPr lang="es-CR" dirty="0" smtClean="0"/>
          </a:p>
          <a:p>
            <a:pPr lvl="0"/>
            <a:r>
              <a:rPr lang="en-US" dirty="0"/>
              <a:t>D</a:t>
            </a:r>
            <a:r>
              <a:rPr lang="en-US" dirty="0" smtClean="0"/>
              <a:t>espite the tremendous amount of work that has taken place in dealing with the social and physical-environmental impacts, it is still much more difficult to quantify the losses in these categories</a:t>
            </a:r>
          </a:p>
          <a:p>
            <a:pPr lvl="0"/>
            <a:endParaRPr lang="en-US" dirty="0" smtClean="0"/>
          </a:p>
          <a:p>
            <a:pPr lvl="1"/>
            <a:r>
              <a:rPr lang="en-US" dirty="0" smtClean="0"/>
              <a:t>This difficulty of quantification translates into a lower degree of “visibility” of these problems amongst both policymakers and the general populace </a:t>
            </a:r>
          </a:p>
          <a:p>
            <a:pPr lvl="1"/>
            <a:endParaRPr lang="en-US" dirty="0" smtClean="0"/>
          </a:p>
          <a:p>
            <a:endParaRPr lang="en-US" dirty="0"/>
          </a:p>
        </p:txBody>
      </p:sp>
    </p:spTree>
    <p:extLst>
      <p:ext uri="{BB962C8B-B14F-4D97-AF65-F5344CB8AC3E}">
        <p14:creationId xmlns:p14="http://schemas.microsoft.com/office/powerpoint/2010/main" xmlns="" val="3874909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29" y="1447800"/>
            <a:ext cx="9144001" cy="36138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s-CR" dirty="0" err="1" smtClean="0"/>
              <a:t>Risk</a:t>
            </a:r>
            <a:r>
              <a:rPr lang="es-CR" dirty="0" smtClean="0"/>
              <a:t> Management </a:t>
            </a:r>
            <a:r>
              <a:rPr lang="es-CR" dirty="0" err="1" smtClean="0"/>
              <a:t>Index</a:t>
            </a:r>
            <a:endParaRPr lang="en-US" dirty="0"/>
          </a:p>
        </p:txBody>
      </p:sp>
      <p:sp>
        <p:nvSpPr>
          <p:cNvPr id="5" name="Content Placeholder 2"/>
          <p:cNvSpPr>
            <a:spLocks noGrp="1"/>
          </p:cNvSpPr>
          <p:nvPr>
            <p:ph idx="1"/>
          </p:nvPr>
        </p:nvSpPr>
        <p:spPr>
          <a:xfrm>
            <a:off x="457200" y="5181600"/>
            <a:ext cx="8229600" cy="1447800"/>
          </a:xfrm>
        </p:spPr>
        <p:txBody>
          <a:bodyPr>
            <a:normAutofit fontScale="70000" lnSpcReduction="20000"/>
          </a:bodyPr>
          <a:lstStyle/>
          <a:p>
            <a:r>
              <a:rPr lang="es-CR" dirty="0" smtClean="0"/>
              <a:t>TTO = Trinidad &amp; Tobago</a:t>
            </a:r>
          </a:p>
          <a:p>
            <a:r>
              <a:rPr lang="es-CR" dirty="0" smtClean="0"/>
              <a:t>DOM = </a:t>
            </a:r>
            <a:r>
              <a:rPr lang="es-CR" dirty="0" err="1" smtClean="0"/>
              <a:t>Dominican</a:t>
            </a:r>
            <a:r>
              <a:rPr lang="es-CR" dirty="0" smtClean="0"/>
              <a:t> </a:t>
            </a:r>
            <a:r>
              <a:rPr lang="es-CR" dirty="0" err="1" smtClean="0"/>
              <a:t>Republic</a:t>
            </a:r>
            <a:endParaRPr lang="es-CR" dirty="0" smtClean="0"/>
          </a:p>
          <a:p>
            <a:r>
              <a:rPr lang="es-CR" dirty="0" smtClean="0"/>
              <a:t>JAM = Jamaica</a:t>
            </a:r>
          </a:p>
          <a:p>
            <a:r>
              <a:rPr lang="es-CR" dirty="0" smtClean="0"/>
              <a:t>BBD = Barbados</a:t>
            </a:r>
            <a:endParaRPr lang="en-US" dirty="0"/>
          </a:p>
        </p:txBody>
      </p:sp>
    </p:spTree>
    <p:extLst>
      <p:ext uri="{BB962C8B-B14F-4D97-AF65-F5344CB8AC3E}">
        <p14:creationId xmlns:p14="http://schemas.microsoft.com/office/powerpoint/2010/main" xmlns="" val="2699317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err="1" smtClean="0"/>
              <a:t>Similarities</a:t>
            </a:r>
            <a:r>
              <a:rPr lang="es-ES_tradnl" dirty="0" smtClean="0"/>
              <a:t> and </a:t>
            </a:r>
            <a:r>
              <a:rPr lang="es-ES_tradnl" dirty="0" err="1" smtClean="0"/>
              <a:t>Synergies</a:t>
            </a:r>
            <a:r>
              <a:rPr lang="es-ES_tradnl" dirty="0" smtClean="0"/>
              <a:t> </a:t>
            </a:r>
            <a:r>
              <a:rPr lang="es-ES_tradnl" dirty="0" err="1" smtClean="0"/>
              <a:t>between</a:t>
            </a:r>
            <a:r>
              <a:rPr lang="es-ES_tradnl" dirty="0" smtClean="0"/>
              <a:t> DRM and CCA</a:t>
            </a:r>
            <a:endParaRPr lang="es-CR" dirty="0"/>
          </a:p>
        </p:txBody>
      </p:sp>
      <p:sp>
        <p:nvSpPr>
          <p:cNvPr id="3" name="2 Marcador de contenido"/>
          <p:cNvSpPr>
            <a:spLocks noGrp="1"/>
          </p:cNvSpPr>
          <p:nvPr>
            <p:ph idx="1"/>
          </p:nvPr>
        </p:nvSpPr>
        <p:spPr>
          <a:xfrm>
            <a:off x="457200" y="1600200"/>
            <a:ext cx="8229600" cy="4648200"/>
          </a:xfrm>
        </p:spPr>
        <p:txBody>
          <a:bodyPr>
            <a:normAutofit fontScale="85000" lnSpcReduction="10000"/>
          </a:bodyPr>
          <a:lstStyle/>
          <a:p>
            <a:r>
              <a:rPr lang="es-ES_tradnl" dirty="0" smtClean="0"/>
              <a:t>Response </a:t>
            </a:r>
            <a:r>
              <a:rPr lang="es-ES_tradnl" dirty="0" err="1" smtClean="0"/>
              <a:t>to</a:t>
            </a:r>
            <a:r>
              <a:rPr lang="es-ES_tradnl" dirty="0" smtClean="0"/>
              <a:t> non </a:t>
            </a:r>
            <a:r>
              <a:rPr lang="es-ES_tradnl" dirty="0" err="1" smtClean="0"/>
              <a:t>routine</a:t>
            </a:r>
            <a:r>
              <a:rPr lang="es-ES_tradnl" dirty="0" smtClean="0"/>
              <a:t> </a:t>
            </a:r>
            <a:r>
              <a:rPr lang="es-ES_tradnl" dirty="0" err="1" smtClean="0"/>
              <a:t>events</a:t>
            </a:r>
            <a:r>
              <a:rPr lang="es-ES_tradnl" dirty="0" smtClean="0"/>
              <a:t>, </a:t>
            </a:r>
            <a:r>
              <a:rPr lang="es-ES_tradnl" dirty="0" err="1" smtClean="0"/>
              <a:t>both</a:t>
            </a:r>
            <a:r>
              <a:rPr lang="es-ES_tradnl" dirty="0" smtClean="0"/>
              <a:t> extreme and non extreme, and </a:t>
            </a:r>
            <a:r>
              <a:rPr lang="es-ES_tradnl" dirty="0" err="1" smtClean="0"/>
              <a:t>the</a:t>
            </a:r>
            <a:r>
              <a:rPr lang="es-ES_tradnl" dirty="0" smtClean="0"/>
              <a:t> </a:t>
            </a:r>
            <a:r>
              <a:rPr lang="es-ES_tradnl" dirty="0" err="1" smtClean="0"/>
              <a:t>risk</a:t>
            </a:r>
            <a:r>
              <a:rPr lang="es-ES_tradnl" dirty="0" smtClean="0"/>
              <a:t> </a:t>
            </a:r>
            <a:r>
              <a:rPr lang="es-ES_tradnl" dirty="0" err="1" smtClean="0"/>
              <a:t>they</a:t>
            </a:r>
            <a:r>
              <a:rPr lang="es-ES_tradnl" dirty="0" smtClean="0"/>
              <a:t> </a:t>
            </a:r>
            <a:r>
              <a:rPr lang="es-ES_tradnl" dirty="0" err="1" smtClean="0"/>
              <a:t>imply</a:t>
            </a:r>
            <a:endParaRPr lang="es-ES_tradnl" dirty="0"/>
          </a:p>
          <a:p>
            <a:endParaRPr lang="es-ES_tradnl" dirty="0" smtClean="0"/>
          </a:p>
          <a:p>
            <a:r>
              <a:rPr lang="es-ES_tradnl" dirty="0" smtClean="0"/>
              <a:t>Fundamental </a:t>
            </a:r>
            <a:r>
              <a:rPr lang="es-ES_tradnl" dirty="0" err="1" smtClean="0"/>
              <a:t>importance</a:t>
            </a:r>
            <a:r>
              <a:rPr lang="es-ES_tradnl" dirty="0" smtClean="0"/>
              <a:t> of </a:t>
            </a:r>
            <a:r>
              <a:rPr lang="es-ES_tradnl" dirty="0" err="1" smtClean="0"/>
              <a:t>affecting</a:t>
            </a:r>
            <a:r>
              <a:rPr lang="es-ES_tradnl" dirty="0" smtClean="0"/>
              <a:t> </a:t>
            </a:r>
            <a:r>
              <a:rPr lang="es-ES_tradnl" dirty="0" err="1" smtClean="0"/>
              <a:t>exposure</a:t>
            </a:r>
            <a:r>
              <a:rPr lang="es-ES_tradnl" dirty="0" smtClean="0"/>
              <a:t> and </a:t>
            </a:r>
            <a:r>
              <a:rPr lang="es-ES_tradnl" dirty="0" err="1" smtClean="0"/>
              <a:t>vulnerability</a:t>
            </a:r>
            <a:r>
              <a:rPr lang="es-ES_tradnl" dirty="0" smtClean="0"/>
              <a:t> </a:t>
            </a:r>
            <a:r>
              <a:rPr lang="es-ES_tradnl" dirty="0" err="1" smtClean="0"/>
              <a:t>to</a:t>
            </a:r>
            <a:r>
              <a:rPr lang="es-ES_tradnl" dirty="0" smtClean="0"/>
              <a:t> </a:t>
            </a:r>
            <a:r>
              <a:rPr lang="es-ES_tradnl" dirty="0" err="1" smtClean="0"/>
              <a:t>damaging</a:t>
            </a:r>
            <a:r>
              <a:rPr lang="es-ES_tradnl" dirty="0" smtClean="0"/>
              <a:t> </a:t>
            </a:r>
            <a:r>
              <a:rPr lang="es-ES_tradnl" dirty="0" err="1" smtClean="0"/>
              <a:t>events</a:t>
            </a:r>
            <a:r>
              <a:rPr lang="es-ES_tradnl" dirty="0" smtClean="0"/>
              <a:t> and </a:t>
            </a:r>
            <a:r>
              <a:rPr lang="es-ES_tradnl" dirty="0" err="1" smtClean="0"/>
              <a:t>dealing</a:t>
            </a:r>
            <a:r>
              <a:rPr lang="es-ES_tradnl" dirty="0" smtClean="0"/>
              <a:t> </a:t>
            </a:r>
            <a:r>
              <a:rPr lang="es-ES_tradnl" dirty="0" err="1" smtClean="0"/>
              <a:t>with</a:t>
            </a:r>
            <a:r>
              <a:rPr lang="es-ES_tradnl" dirty="0" smtClean="0"/>
              <a:t> similar </a:t>
            </a:r>
            <a:r>
              <a:rPr lang="es-ES_tradnl" dirty="0" err="1" smtClean="0"/>
              <a:t>root</a:t>
            </a:r>
            <a:r>
              <a:rPr lang="es-ES_tradnl" dirty="0" smtClean="0"/>
              <a:t> causes in </a:t>
            </a:r>
            <a:r>
              <a:rPr lang="es-ES_tradnl" dirty="0" err="1" smtClean="0"/>
              <a:t>skewed</a:t>
            </a:r>
            <a:r>
              <a:rPr lang="es-ES_tradnl" dirty="0" smtClean="0"/>
              <a:t> </a:t>
            </a:r>
            <a:r>
              <a:rPr lang="es-ES_tradnl" dirty="0" err="1" smtClean="0"/>
              <a:t>development</a:t>
            </a:r>
            <a:endParaRPr lang="es-ES_tradnl" dirty="0" smtClean="0"/>
          </a:p>
          <a:p>
            <a:endParaRPr lang="es-ES_tradnl" dirty="0" smtClean="0"/>
          </a:p>
          <a:p>
            <a:r>
              <a:rPr lang="es-ES_tradnl" dirty="0" err="1" smtClean="0"/>
              <a:t>Importance</a:t>
            </a:r>
            <a:r>
              <a:rPr lang="es-ES_tradnl" dirty="0" smtClean="0"/>
              <a:t> of local  </a:t>
            </a:r>
            <a:r>
              <a:rPr lang="es-ES_tradnl" dirty="0" err="1" smtClean="0"/>
              <a:t>participatory</a:t>
            </a:r>
            <a:r>
              <a:rPr lang="es-ES_tradnl" dirty="0" smtClean="0"/>
              <a:t> </a:t>
            </a:r>
            <a:r>
              <a:rPr lang="es-ES_tradnl" dirty="0" err="1" smtClean="0"/>
              <a:t>approaches</a:t>
            </a:r>
            <a:endParaRPr lang="es-ES_tradnl" dirty="0" smtClean="0"/>
          </a:p>
          <a:p>
            <a:endParaRPr lang="es-ES_tradnl" dirty="0" smtClean="0"/>
          </a:p>
          <a:p>
            <a:r>
              <a:rPr lang="es-ES_tradnl" dirty="0" err="1" smtClean="0"/>
              <a:t>Need</a:t>
            </a:r>
            <a:r>
              <a:rPr lang="es-ES_tradnl" dirty="0" smtClean="0"/>
              <a:t> </a:t>
            </a:r>
            <a:r>
              <a:rPr lang="es-ES_tradnl" dirty="0" err="1" smtClean="0"/>
              <a:t>for</a:t>
            </a:r>
            <a:r>
              <a:rPr lang="es-ES_tradnl" dirty="0" smtClean="0"/>
              <a:t> </a:t>
            </a:r>
            <a:r>
              <a:rPr lang="es-ES_tradnl" dirty="0" err="1" smtClean="0"/>
              <a:t>corrective</a:t>
            </a:r>
            <a:r>
              <a:rPr lang="es-ES_tradnl" dirty="0" smtClean="0"/>
              <a:t> and </a:t>
            </a:r>
            <a:r>
              <a:rPr lang="es-ES_tradnl" dirty="0" err="1" smtClean="0"/>
              <a:t>prospective</a:t>
            </a:r>
            <a:r>
              <a:rPr lang="es-ES_tradnl" dirty="0" smtClean="0"/>
              <a:t> </a:t>
            </a:r>
            <a:r>
              <a:rPr lang="es-ES_tradnl" dirty="0" err="1" smtClean="0"/>
              <a:t>management</a:t>
            </a:r>
            <a:r>
              <a:rPr lang="es-ES_tradnl" dirty="0" smtClean="0"/>
              <a:t>.</a:t>
            </a:r>
          </a:p>
          <a:p>
            <a:endParaRPr lang="es-ES_tradnl" dirty="0" smtClean="0"/>
          </a:p>
          <a:p>
            <a:endParaRPr lang="es-ES_tradnl" dirty="0" smtClean="0"/>
          </a:p>
          <a:p>
            <a:endParaRPr lang="es-C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err="1" smtClean="0"/>
              <a:t>Similarities</a:t>
            </a:r>
            <a:r>
              <a:rPr lang="es-ES_tradnl" dirty="0" smtClean="0"/>
              <a:t> and </a:t>
            </a:r>
            <a:r>
              <a:rPr lang="es-ES_tradnl" dirty="0" err="1" smtClean="0"/>
              <a:t>synergies</a:t>
            </a:r>
            <a:r>
              <a:rPr lang="es-ES_tradnl" dirty="0" smtClean="0"/>
              <a:t> </a:t>
            </a:r>
            <a:r>
              <a:rPr lang="es-ES_tradnl" dirty="0" err="1" smtClean="0"/>
              <a:t>between</a:t>
            </a:r>
            <a:r>
              <a:rPr lang="es-ES_tradnl" dirty="0" smtClean="0"/>
              <a:t>  DRM and CCA</a:t>
            </a:r>
            <a:endParaRPr lang="es-CR" dirty="0"/>
          </a:p>
        </p:txBody>
      </p:sp>
      <p:sp>
        <p:nvSpPr>
          <p:cNvPr id="3" name="2 Marcador de contenido"/>
          <p:cNvSpPr>
            <a:spLocks noGrp="1"/>
          </p:cNvSpPr>
          <p:nvPr>
            <p:ph idx="1"/>
          </p:nvPr>
        </p:nvSpPr>
        <p:spPr>
          <a:xfrm>
            <a:off x="457200" y="1600200"/>
            <a:ext cx="8458200" cy="5029200"/>
          </a:xfrm>
        </p:spPr>
        <p:txBody>
          <a:bodyPr>
            <a:normAutofit fontScale="85000" lnSpcReduction="10000"/>
          </a:bodyPr>
          <a:lstStyle/>
          <a:p>
            <a:r>
              <a:rPr lang="es-ES_tradnl" dirty="0" err="1" smtClean="0"/>
              <a:t>Strategic</a:t>
            </a:r>
            <a:r>
              <a:rPr lang="es-ES_tradnl" dirty="0" smtClean="0"/>
              <a:t> </a:t>
            </a:r>
            <a:r>
              <a:rPr lang="es-ES_tradnl" dirty="0" err="1" smtClean="0"/>
              <a:t>approaches</a:t>
            </a:r>
            <a:r>
              <a:rPr lang="es-ES_tradnl" dirty="0" smtClean="0"/>
              <a:t>  </a:t>
            </a:r>
            <a:r>
              <a:rPr lang="es-ES_tradnl" dirty="0" err="1" smtClean="0"/>
              <a:t>that</a:t>
            </a:r>
            <a:r>
              <a:rPr lang="es-ES_tradnl" dirty="0" smtClean="0"/>
              <a:t> DRM &amp; CCA </a:t>
            </a:r>
            <a:r>
              <a:rPr lang="es-ES_tradnl" dirty="0" err="1" smtClean="0"/>
              <a:t>have</a:t>
            </a:r>
            <a:r>
              <a:rPr lang="es-ES_tradnl" dirty="0" smtClean="0"/>
              <a:t> in </a:t>
            </a:r>
            <a:r>
              <a:rPr lang="es-ES_tradnl" dirty="0" err="1" smtClean="0"/>
              <a:t>common</a:t>
            </a:r>
            <a:r>
              <a:rPr lang="es-ES_tradnl" dirty="0" smtClean="0"/>
              <a:t>:</a:t>
            </a:r>
          </a:p>
          <a:p>
            <a:endParaRPr lang="es-ES_tradnl" dirty="0" smtClean="0"/>
          </a:p>
          <a:p>
            <a:pPr lvl="1"/>
            <a:r>
              <a:rPr lang="es-ES_tradnl" dirty="0" err="1" smtClean="0"/>
              <a:t>Environmental</a:t>
            </a:r>
            <a:r>
              <a:rPr lang="es-ES_tradnl" dirty="0" smtClean="0"/>
              <a:t> </a:t>
            </a:r>
            <a:r>
              <a:rPr lang="es-ES_tradnl" dirty="0" err="1" smtClean="0"/>
              <a:t>service</a:t>
            </a:r>
            <a:r>
              <a:rPr lang="es-ES_tradnl" dirty="0" smtClean="0"/>
              <a:t> </a:t>
            </a:r>
            <a:r>
              <a:rPr lang="es-ES_tradnl" dirty="0" err="1" smtClean="0"/>
              <a:t>management</a:t>
            </a:r>
            <a:endParaRPr lang="es-ES_tradnl" dirty="0"/>
          </a:p>
          <a:p>
            <a:pPr lvl="1"/>
            <a:endParaRPr lang="es-ES_tradnl" dirty="0" smtClean="0"/>
          </a:p>
          <a:p>
            <a:pPr lvl="1"/>
            <a:r>
              <a:rPr lang="es-ES_tradnl" dirty="0" err="1" smtClean="0"/>
              <a:t>Land</a:t>
            </a:r>
            <a:r>
              <a:rPr lang="es-ES_tradnl" dirty="0" smtClean="0"/>
              <a:t> use </a:t>
            </a:r>
            <a:r>
              <a:rPr lang="es-ES_tradnl" dirty="0" err="1" smtClean="0"/>
              <a:t>planning</a:t>
            </a:r>
            <a:r>
              <a:rPr lang="es-ES_tradnl" dirty="0" smtClean="0"/>
              <a:t> and territorial </a:t>
            </a:r>
            <a:r>
              <a:rPr lang="es-ES_tradnl" dirty="0" err="1" smtClean="0"/>
              <a:t>organization</a:t>
            </a:r>
            <a:endParaRPr lang="es-ES_tradnl" dirty="0"/>
          </a:p>
          <a:p>
            <a:pPr lvl="1"/>
            <a:endParaRPr lang="es-ES_tradnl" dirty="0" smtClean="0"/>
          </a:p>
          <a:p>
            <a:pPr lvl="1"/>
            <a:r>
              <a:rPr lang="es-ES_tradnl" dirty="0" err="1" smtClean="0"/>
              <a:t>Livelihood</a:t>
            </a:r>
            <a:r>
              <a:rPr lang="es-ES_tradnl" dirty="0" smtClean="0"/>
              <a:t> </a:t>
            </a:r>
            <a:r>
              <a:rPr lang="es-ES_tradnl" dirty="0" err="1" smtClean="0"/>
              <a:t>support</a:t>
            </a:r>
            <a:endParaRPr lang="es-ES_tradnl" dirty="0"/>
          </a:p>
          <a:p>
            <a:pPr lvl="1"/>
            <a:endParaRPr lang="es-ES_tradnl" dirty="0" smtClean="0"/>
          </a:p>
          <a:p>
            <a:pPr lvl="1"/>
            <a:r>
              <a:rPr lang="es-ES_tradnl" dirty="0" err="1" smtClean="0"/>
              <a:t>Improved</a:t>
            </a:r>
            <a:r>
              <a:rPr lang="es-ES_tradnl" dirty="0" smtClean="0"/>
              <a:t> </a:t>
            </a:r>
            <a:r>
              <a:rPr lang="es-ES_tradnl" dirty="0" err="1" smtClean="0"/>
              <a:t>governance</a:t>
            </a:r>
            <a:endParaRPr lang="es-ES_tradnl" dirty="0" smtClean="0"/>
          </a:p>
          <a:p>
            <a:endParaRPr lang="es-ES_tradnl" dirty="0" smtClean="0"/>
          </a:p>
          <a:p>
            <a:r>
              <a:rPr lang="es-ES_tradnl" dirty="0" err="1" smtClean="0"/>
              <a:t>Structural</a:t>
            </a:r>
            <a:r>
              <a:rPr lang="es-ES_tradnl" dirty="0" smtClean="0"/>
              <a:t> and non  </a:t>
            </a:r>
            <a:r>
              <a:rPr lang="es-ES_tradnl" dirty="0" err="1" smtClean="0"/>
              <a:t>structural</a:t>
            </a:r>
            <a:r>
              <a:rPr lang="es-ES_tradnl" dirty="0" smtClean="0"/>
              <a:t> </a:t>
            </a:r>
            <a:r>
              <a:rPr lang="es-ES_tradnl" dirty="0" err="1" smtClean="0"/>
              <a:t>instruments</a:t>
            </a:r>
            <a:r>
              <a:rPr lang="es-ES_tradnl" dirty="0" smtClean="0"/>
              <a:t> are similar</a:t>
            </a:r>
            <a:endParaRPr lang="es-C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err="1" smtClean="0"/>
              <a:t>Differences</a:t>
            </a:r>
            <a:r>
              <a:rPr lang="es-ES_tradnl" dirty="0" smtClean="0"/>
              <a:t> </a:t>
            </a:r>
            <a:r>
              <a:rPr lang="es-ES_tradnl" dirty="0" err="1" smtClean="0"/>
              <a:t>between</a:t>
            </a:r>
            <a:r>
              <a:rPr lang="es-ES_tradnl" dirty="0" smtClean="0"/>
              <a:t> DRM and CCA</a:t>
            </a:r>
            <a:endParaRPr lang="es-CR" dirty="0"/>
          </a:p>
        </p:txBody>
      </p:sp>
      <p:sp>
        <p:nvSpPr>
          <p:cNvPr id="3" name="2 Marcador de contenido"/>
          <p:cNvSpPr>
            <a:spLocks noGrp="1"/>
          </p:cNvSpPr>
          <p:nvPr>
            <p:ph idx="1"/>
          </p:nvPr>
        </p:nvSpPr>
        <p:spPr>
          <a:xfrm>
            <a:off x="457200" y="1600200"/>
            <a:ext cx="8229600" cy="5105400"/>
          </a:xfrm>
        </p:spPr>
        <p:txBody>
          <a:bodyPr>
            <a:normAutofit lnSpcReduction="10000"/>
          </a:bodyPr>
          <a:lstStyle/>
          <a:p>
            <a:r>
              <a:rPr lang="es-ES_tradnl" dirty="0" smtClean="0"/>
              <a:t>DRM </a:t>
            </a:r>
            <a:r>
              <a:rPr lang="es-ES_tradnl" dirty="0" err="1" smtClean="0"/>
              <a:t>also</a:t>
            </a:r>
            <a:r>
              <a:rPr lang="es-ES_tradnl" dirty="0" smtClean="0"/>
              <a:t> </a:t>
            </a:r>
            <a:r>
              <a:rPr lang="es-ES_tradnl" dirty="0" err="1" smtClean="0"/>
              <a:t>deals</a:t>
            </a:r>
            <a:r>
              <a:rPr lang="es-ES_tradnl" dirty="0" smtClean="0"/>
              <a:t> </a:t>
            </a:r>
            <a:r>
              <a:rPr lang="es-ES_tradnl" dirty="0" err="1" smtClean="0"/>
              <a:t>with</a:t>
            </a:r>
            <a:r>
              <a:rPr lang="es-ES_tradnl" dirty="0" smtClean="0"/>
              <a:t> non  </a:t>
            </a:r>
            <a:r>
              <a:rPr lang="es-ES_tradnl" dirty="0" err="1" smtClean="0"/>
              <a:t>hydrometeorological</a:t>
            </a:r>
            <a:r>
              <a:rPr lang="es-ES_tradnl" dirty="0" smtClean="0"/>
              <a:t> </a:t>
            </a:r>
            <a:r>
              <a:rPr lang="es-ES_tradnl" dirty="0" err="1" smtClean="0"/>
              <a:t>hazards</a:t>
            </a:r>
            <a:endParaRPr lang="es-ES_tradnl" dirty="0"/>
          </a:p>
          <a:p>
            <a:endParaRPr lang="es-ES_tradnl" dirty="0" smtClean="0"/>
          </a:p>
          <a:p>
            <a:r>
              <a:rPr lang="es-ES_tradnl" dirty="0" smtClean="0"/>
              <a:t>Use of </a:t>
            </a:r>
            <a:r>
              <a:rPr lang="es-ES_tradnl" dirty="0" err="1" smtClean="0"/>
              <a:t>terminologies</a:t>
            </a:r>
            <a:r>
              <a:rPr lang="es-ES_tradnl" dirty="0" smtClean="0"/>
              <a:t> and </a:t>
            </a:r>
            <a:r>
              <a:rPr lang="es-ES_tradnl" dirty="0" err="1" smtClean="0"/>
              <a:t>understanding</a:t>
            </a:r>
            <a:r>
              <a:rPr lang="es-ES_tradnl" dirty="0" smtClean="0"/>
              <a:t> of </a:t>
            </a:r>
            <a:r>
              <a:rPr lang="es-ES_tradnl" dirty="0" err="1" smtClean="0"/>
              <a:t>concepts</a:t>
            </a:r>
            <a:endParaRPr lang="es-ES_tradnl" dirty="0" smtClean="0"/>
          </a:p>
          <a:p>
            <a:endParaRPr lang="es-ES_tradnl" dirty="0" smtClean="0"/>
          </a:p>
          <a:p>
            <a:r>
              <a:rPr lang="es-ES_tradnl" dirty="0" err="1" smtClean="0"/>
              <a:t>Importance</a:t>
            </a:r>
            <a:r>
              <a:rPr lang="es-ES_tradnl" dirty="0" smtClean="0"/>
              <a:t> of </a:t>
            </a:r>
            <a:r>
              <a:rPr lang="es-ES_tradnl" dirty="0" err="1" smtClean="0"/>
              <a:t>preparedness</a:t>
            </a:r>
            <a:r>
              <a:rPr lang="es-ES_tradnl" dirty="0" smtClean="0"/>
              <a:t> and response </a:t>
            </a:r>
            <a:r>
              <a:rPr lang="es-ES_tradnl" dirty="0" err="1" smtClean="0"/>
              <a:t>for</a:t>
            </a:r>
            <a:r>
              <a:rPr lang="es-ES_tradnl" dirty="0" smtClean="0"/>
              <a:t>  DRM</a:t>
            </a:r>
          </a:p>
          <a:p>
            <a:endParaRPr lang="es-ES_tradnl" dirty="0" smtClean="0"/>
          </a:p>
          <a:p>
            <a:r>
              <a:rPr lang="es-ES_tradnl" dirty="0" err="1" smtClean="0"/>
              <a:t>Institutional</a:t>
            </a:r>
            <a:r>
              <a:rPr lang="es-ES_tradnl" dirty="0" smtClean="0"/>
              <a:t> and </a:t>
            </a:r>
            <a:r>
              <a:rPr lang="es-ES_tradnl" dirty="0" err="1" smtClean="0"/>
              <a:t>financial</a:t>
            </a:r>
            <a:r>
              <a:rPr lang="es-ES_tradnl" dirty="0" smtClean="0"/>
              <a:t> </a:t>
            </a:r>
            <a:r>
              <a:rPr lang="es-ES_tradnl" dirty="0" err="1" smtClean="0"/>
              <a:t>mechanisms</a:t>
            </a:r>
            <a:endParaRPr lang="es-C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DRM practice informed by CC Impacts </a:t>
            </a:r>
            <a:endParaRPr lang="en-US" sz="3600" b="1" dirty="0"/>
          </a:p>
        </p:txBody>
      </p:sp>
      <p:sp>
        <p:nvSpPr>
          <p:cNvPr id="3" name="Content Placeholder 2"/>
          <p:cNvSpPr>
            <a:spLocks noGrp="1"/>
          </p:cNvSpPr>
          <p:nvPr>
            <p:ph idx="1"/>
          </p:nvPr>
        </p:nvSpPr>
        <p:spPr>
          <a:xfrm>
            <a:off x="457200" y="1600200"/>
            <a:ext cx="8229600" cy="5105400"/>
          </a:xfrm>
        </p:spPr>
        <p:txBody>
          <a:bodyPr>
            <a:normAutofit/>
          </a:bodyPr>
          <a:lstStyle/>
          <a:p>
            <a:pPr lvl="1"/>
            <a:r>
              <a:rPr lang="en-US" dirty="0" smtClean="0"/>
              <a:t>Managing greater and different levels of uncertainty</a:t>
            </a:r>
          </a:p>
          <a:p>
            <a:pPr lvl="1"/>
            <a:endParaRPr lang="en-US" dirty="0" smtClean="0"/>
          </a:p>
          <a:p>
            <a:pPr lvl="1"/>
            <a:r>
              <a:rPr lang="en-US" dirty="0" smtClean="0"/>
              <a:t>Managing greater levels of hazard stress</a:t>
            </a:r>
          </a:p>
          <a:p>
            <a:pPr lvl="1"/>
            <a:endParaRPr lang="en-US" dirty="0" smtClean="0"/>
          </a:p>
          <a:p>
            <a:pPr lvl="1"/>
            <a:r>
              <a:rPr lang="en-US" dirty="0" smtClean="0"/>
              <a:t>Considering changing averages as disaster risk  stressors</a:t>
            </a:r>
          </a:p>
          <a:p>
            <a:pPr lvl="2"/>
            <a:endParaRPr lang="en-US" dirty="0" smtClean="0"/>
          </a:p>
          <a:p>
            <a:pPr lvl="1"/>
            <a:r>
              <a:rPr lang="en-US" dirty="0" smtClean="0"/>
              <a:t>Deal  with new stresses associated with sea level  rise and direct impact on land based activity  </a:t>
            </a:r>
          </a:p>
          <a:p>
            <a:pPr lvl="1"/>
            <a:endParaRPr lang="en-US" dirty="0" smtClean="0"/>
          </a:p>
          <a:p>
            <a:pPr lvl="1"/>
            <a:endParaRPr lang="en-US" dirty="0" smtClean="0"/>
          </a:p>
          <a:p>
            <a:pPr lvl="1">
              <a:buNone/>
            </a:pPr>
            <a:endParaRPr lang="en-US" dirty="0" smtClean="0"/>
          </a:p>
          <a:p>
            <a:endParaRPr lang="en-US" dirty="0"/>
          </a:p>
        </p:txBody>
      </p:sp>
    </p:spTree>
    <p:extLst>
      <p:ext uri="{BB962C8B-B14F-4D97-AF65-F5344CB8AC3E}">
        <p14:creationId xmlns:p14="http://schemas.microsoft.com/office/powerpoint/2010/main" xmlns="" val="3833777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Disaster and Climate Change: Critical Problems for the Caribbean</a:t>
            </a:r>
            <a:endParaRPr lang="en-US" dirty="0"/>
          </a:p>
        </p:txBody>
      </p:sp>
      <p:sp>
        <p:nvSpPr>
          <p:cNvPr id="3" name="Content Placeholder 2"/>
          <p:cNvSpPr>
            <a:spLocks noGrp="1"/>
          </p:cNvSpPr>
          <p:nvPr>
            <p:ph idx="1"/>
          </p:nvPr>
        </p:nvSpPr>
        <p:spPr/>
        <p:txBody>
          <a:bodyPr>
            <a:normAutofit fontScale="92500" lnSpcReduction="10000"/>
          </a:bodyPr>
          <a:lstStyle/>
          <a:p>
            <a:pPr lvl="1"/>
            <a:r>
              <a:rPr lang="en-US" sz="3000" dirty="0" smtClean="0"/>
              <a:t>Second most disaster prone region in the world </a:t>
            </a:r>
          </a:p>
          <a:p>
            <a:pPr lvl="1"/>
            <a:endParaRPr lang="en-US" sz="3000" dirty="0" smtClean="0"/>
          </a:p>
          <a:p>
            <a:pPr lvl="1"/>
            <a:r>
              <a:rPr lang="en-US" sz="3000" dirty="0" smtClean="0"/>
              <a:t>Experiences $3 billion US Dollars in average annual disaster losses</a:t>
            </a:r>
          </a:p>
          <a:p>
            <a:pPr lvl="1"/>
            <a:endParaRPr lang="en-US" sz="3000" dirty="0" smtClean="0"/>
          </a:p>
          <a:p>
            <a:pPr lvl="1"/>
            <a:r>
              <a:rPr lang="en-US" sz="3000" dirty="0" smtClean="0"/>
              <a:t>One of the zones most susceptible to projected sea level and other climate change impacts</a:t>
            </a:r>
          </a:p>
          <a:p>
            <a:pPr lvl="1"/>
            <a:endParaRPr lang="en-US" sz="3000" dirty="0" smtClean="0"/>
          </a:p>
          <a:p>
            <a:pPr lvl="1"/>
            <a:r>
              <a:rPr lang="en-US" sz="3000" dirty="0" smtClean="0"/>
              <a:t>A good part of these effects will directly affect the highly critical coastal areas of the region</a:t>
            </a:r>
          </a:p>
          <a:p>
            <a:endParaRPr lang="en-US" dirty="0"/>
          </a:p>
        </p:txBody>
      </p:sp>
    </p:spTree>
    <p:extLst>
      <p:ext uri="{BB962C8B-B14F-4D97-AF65-F5344CB8AC3E}">
        <p14:creationId xmlns:p14="http://schemas.microsoft.com/office/powerpoint/2010/main" xmlns="" val="34002537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CR" dirty="0" err="1" smtClean="0"/>
              <a:t>Important</a:t>
            </a:r>
            <a:r>
              <a:rPr lang="es-CR" dirty="0" smtClean="0"/>
              <a:t> </a:t>
            </a:r>
            <a:r>
              <a:rPr lang="es-CR" dirty="0" err="1" smtClean="0"/>
              <a:t>elements</a:t>
            </a:r>
            <a:r>
              <a:rPr lang="es-CR" dirty="0" smtClean="0"/>
              <a:t> of </a:t>
            </a:r>
            <a:r>
              <a:rPr lang="es-CR" dirty="0" err="1" smtClean="0"/>
              <a:t>p</a:t>
            </a:r>
            <a:r>
              <a:rPr lang="es-CR" smtClean="0"/>
              <a:t>ractice</a:t>
            </a:r>
            <a:endParaRPr lang="en-US" dirty="0"/>
          </a:p>
        </p:txBody>
      </p:sp>
      <p:sp>
        <p:nvSpPr>
          <p:cNvPr id="3" name="Content Placeholder 2"/>
          <p:cNvSpPr>
            <a:spLocks noGrp="1"/>
          </p:cNvSpPr>
          <p:nvPr>
            <p:ph idx="1"/>
          </p:nvPr>
        </p:nvSpPr>
        <p:spPr/>
        <p:txBody>
          <a:bodyPr>
            <a:normAutofit fontScale="77500" lnSpcReduction="20000"/>
          </a:bodyPr>
          <a:lstStyle/>
          <a:p>
            <a:pPr lvl="0">
              <a:buNone/>
            </a:pPr>
            <a:r>
              <a:rPr lang="en-US" dirty="0" smtClean="0"/>
              <a:t>     We need to find approaches </a:t>
            </a:r>
            <a:r>
              <a:rPr lang="en-US" dirty="0"/>
              <a:t>that go beyond existing sector, NGO, parish and other special interest group approaches to DRR in coastal areas.  </a:t>
            </a:r>
            <a:endParaRPr lang="en-US" dirty="0" smtClean="0"/>
          </a:p>
          <a:p>
            <a:pPr lvl="1"/>
            <a:endParaRPr lang="en-US" dirty="0" smtClean="0"/>
          </a:p>
          <a:p>
            <a:pPr lvl="1"/>
            <a:r>
              <a:rPr lang="en-US" dirty="0" smtClean="0"/>
              <a:t>Projects </a:t>
            </a:r>
            <a:r>
              <a:rPr lang="en-US" dirty="0"/>
              <a:t>and programs that promote greater interconnectivity, harmony, integration and comprehensiveness in actions </a:t>
            </a:r>
            <a:r>
              <a:rPr lang="en-US" dirty="0" smtClean="0"/>
              <a:t>over </a:t>
            </a:r>
            <a:r>
              <a:rPr lang="en-US" dirty="0"/>
              <a:t>narrow-focus </a:t>
            </a:r>
            <a:r>
              <a:rPr lang="en-US" dirty="0" smtClean="0"/>
              <a:t>approaches</a:t>
            </a:r>
            <a:endParaRPr lang="en-US" dirty="0"/>
          </a:p>
          <a:p>
            <a:pPr lvl="1"/>
            <a:endParaRPr lang="en-US" dirty="0" smtClean="0"/>
          </a:p>
          <a:p>
            <a:pPr lvl="1"/>
            <a:r>
              <a:rPr lang="en-US" dirty="0" smtClean="0"/>
              <a:t>structural </a:t>
            </a:r>
            <a:r>
              <a:rPr lang="en-US" dirty="0"/>
              <a:t>approaches must be combined with “soft” approaches that seek to prevent the risk from being created </a:t>
            </a:r>
            <a:r>
              <a:rPr lang="en-US" dirty="0" smtClean="0"/>
              <a:t>altogether</a:t>
            </a:r>
          </a:p>
          <a:p>
            <a:pPr lvl="1"/>
            <a:endParaRPr lang="en-US" dirty="0" smtClean="0"/>
          </a:p>
          <a:p>
            <a:pPr lvl="1">
              <a:buNone/>
            </a:pPr>
            <a:r>
              <a:rPr lang="en-US" dirty="0" smtClean="0"/>
              <a:t>---  </a:t>
            </a:r>
            <a:r>
              <a:rPr lang="en-US" dirty="0"/>
              <a:t>incorporate both corrective and prospective risk </a:t>
            </a:r>
            <a:r>
              <a:rPr lang="en-US"/>
              <a:t>management </a:t>
            </a:r>
            <a:r>
              <a:rPr lang="en-US" smtClean="0"/>
              <a:t>techniques.</a:t>
            </a:r>
            <a:endParaRPr lang="en-US" dirty="0" smtClean="0"/>
          </a:p>
          <a:p>
            <a:pPr marL="0" lvl="0" indent="0">
              <a:buNone/>
            </a:pPr>
            <a:endParaRPr lang="en-US" dirty="0"/>
          </a:p>
          <a:p>
            <a:endParaRPr lang="en-US" dirty="0"/>
          </a:p>
        </p:txBody>
      </p:sp>
    </p:spTree>
    <p:extLst>
      <p:ext uri="{BB962C8B-B14F-4D97-AF65-F5344CB8AC3E}">
        <p14:creationId xmlns:p14="http://schemas.microsoft.com/office/powerpoint/2010/main" xmlns="" val="1000410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800" b="1" i="1" dirty="0" smtClean="0"/>
              <a:t>Annual number of hydro-meteorological disasters in the Caribbean region, 1960-2009</a:t>
            </a:r>
            <a:endParaRPr lang="en-US" sz="2800" dirty="0"/>
          </a:p>
        </p:txBody>
      </p:sp>
      <p:pic>
        <p:nvPicPr>
          <p:cNvPr id="4" name="Picture 3"/>
          <p:cNvPicPr/>
          <p:nvPr/>
        </p:nvPicPr>
        <p:blipFill>
          <a:blip r:embed="rId2" cstate="print"/>
          <a:stretch>
            <a:fillRect/>
          </a:stretch>
        </p:blipFill>
        <p:spPr>
          <a:xfrm>
            <a:off x="0" y="1371601"/>
            <a:ext cx="9144000" cy="5486400"/>
          </a:xfrm>
          <a:prstGeom prst="rect">
            <a:avLst/>
          </a:prstGeom>
        </p:spPr>
      </p:pic>
    </p:spTree>
    <p:extLst>
      <p:ext uri="{BB962C8B-B14F-4D97-AF65-F5344CB8AC3E}">
        <p14:creationId xmlns:p14="http://schemas.microsoft.com/office/powerpoint/2010/main" xmlns="" val="2257200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smtClean="0"/>
              <a:t>Annual number of hydro-meteorological disasters in the Caribbean region, 1960-2009</a:t>
            </a:r>
            <a:endParaRPr lang="en-US" sz="2800" dirty="0"/>
          </a:p>
        </p:txBody>
      </p:sp>
      <p:sp>
        <p:nvSpPr>
          <p:cNvPr id="3" name="Content Placeholder 2"/>
          <p:cNvSpPr>
            <a:spLocks noGrp="1"/>
          </p:cNvSpPr>
          <p:nvPr>
            <p:ph idx="1"/>
          </p:nvPr>
        </p:nvSpPr>
        <p:spPr/>
        <p:txBody>
          <a:bodyPr>
            <a:noAutofit/>
          </a:bodyPr>
          <a:lstStyle/>
          <a:p>
            <a:r>
              <a:rPr lang="en-US" sz="2000" dirty="0" smtClean="0"/>
              <a:t>Rapid </a:t>
            </a:r>
            <a:r>
              <a:rPr lang="en-US" sz="2000" dirty="0"/>
              <a:t>increase </a:t>
            </a:r>
            <a:r>
              <a:rPr lang="en-US" sz="2000" dirty="0" smtClean="0"/>
              <a:t>in </a:t>
            </a:r>
            <a:r>
              <a:rPr lang="en-US" sz="2000" dirty="0"/>
              <a:t>small and medium sized </a:t>
            </a:r>
            <a:r>
              <a:rPr lang="en-US" sz="2000" dirty="0" smtClean="0"/>
              <a:t>storm </a:t>
            </a:r>
            <a:r>
              <a:rPr lang="en-US" sz="2000" dirty="0"/>
              <a:t>and </a:t>
            </a:r>
            <a:r>
              <a:rPr lang="en-US" sz="2000" dirty="0" smtClean="0"/>
              <a:t>flood disasters which reflect </a:t>
            </a:r>
            <a:r>
              <a:rPr lang="en-US" sz="2000" dirty="0"/>
              <a:t>skewed development practices </a:t>
            </a:r>
            <a:endParaRPr lang="en-US" sz="2000" dirty="0" smtClean="0"/>
          </a:p>
          <a:p>
            <a:pPr lvl="0"/>
            <a:endParaRPr lang="en-US" sz="2000" dirty="0" smtClean="0"/>
          </a:p>
          <a:p>
            <a:pPr lvl="0"/>
            <a:r>
              <a:rPr lang="en-US" sz="2000" dirty="0" smtClean="0"/>
              <a:t>Trend in storms is growing much faster than the trend in floods and landslides, which is the opposite of what occurs at the global , world level</a:t>
            </a:r>
            <a:endParaRPr lang="en-US" sz="2000" dirty="0"/>
          </a:p>
          <a:p>
            <a:pPr lvl="0"/>
            <a:endParaRPr lang="en-US" sz="2000" dirty="0" smtClean="0"/>
          </a:p>
          <a:p>
            <a:r>
              <a:rPr lang="en-US" sz="2000" dirty="0" smtClean="0"/>
              <a:t>How to explain this discrepancy?</a:t>
            </a:r>
          </a:p>
          <a:p>
            <a:pPr lvl="1"/>
            <a:r>
              <a:rPr lang="en-US" sz="2000" dirty="0" smtClean="0"/>
              <a:t> </a:t>
            </a:r>
            <a:r>
              <a:rPr lang="en-US" sz="2000" dirty="0"/>
              <a:t>heightened storm-generation pressures from climate </a:t>
            </a:r>
            <a:r>
              <a:rPr lang="en-US" sz="2000" dirty="0" smtClean="0"/>
              <a:t>change?</a:t>
            </a:r>
          </a:p>
          <a:p>
            <a:pPr lvl="1"/>
            <a:r>
              <a:rPr lang="en-US" sz="2000" dirty="0" smtClean="0"/>
              <a:t> </a:t>
            </a:r>
            <a:r>
              <a:rPr lang="en-US" sz="2000" dirty="0"/>
              <a:t>large increases in exposure and vulnerability in the most susceptible </a:t>
            </a:r>
            <a:r>
              <a:rPr lang="en-US" sz="2000" dirty="0" smtClean="0"/>
              <a:t>regions?</a:t>
            </a:r>
          </a:p>
          <a:p>
            <a:pPr lvl="1"/>
            <a:endParaRPr lang="en-US" sz="2000" dirty="0" smtClean="0"/>
          </a:p>
          <a:p>
            <a:pPr lvl="0"/>
            <a:r>
              <a:rPr lang="en-US" sz="2000" dirty="0" smtClean="0"/>
              <a:t>In </a:t>
            </a:r>
            <a:r>
              <a:rPr lang="en-US" sz="2000" dirty="0"/>
              <a:t>either case, the trends are too alarming to be </a:t>
            </a:r>
            <a:r>
              <a:rPr lang="en-US" sz="2000" dirty="0" smtClean="0"/>
              <a:t>ignored especially with new climate change pressures.</a:t>
            </a:r>
            <a:endParaRPr lang="en-US" sz="2000" dirty="0"/>
          </a:p>
          <a:p>
            <a:endParaRPr lang="en-US" sz="2000" dirty="0"/>
          </a:p>
        </p:txBody>
      </p:sp>
    </p:spTree>
    <p:extLst>
      <p:ext uri="{BB962C8B-B14F-4D97-AF65-F5344CB8AC3E}">
        <p14:creationId xmlns:p14="http://schemas.microsoft.com/office/powerpoint/2010/main" xmlns="" val="3120041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print"/>
          <a:stretch>
            <a:fillRect/>
          </a:stretch>
        </p:blipFill>
        <p:spPr>
          <a:xfrm>
            <a:off x="0" y="1524001"/>
            <a:ext cx="9144000" cy="5334000"/>
          </a:xfrm>
          <a:prstGeom prst="rect">
            <a:avLst/>
          </a:prstGeom>
        </p:spPr>
      </p:pic>
      <p:sp>
        <p:nvSpPr>
          <p:cNvPr id="2" name="Title 1"/>
          <p:cNvSpPr>
            <a:spLocks noGrp="1"/>
          </p:cNvSpPr>
          <p:nvPr>
            <p:ph type="title"/>
          </p:nvPr>
        </p:nvSpPr>
        <p:spPr/>
        <p:txBody>
          <a:bodyPr>
            <a:normAutofit/>
          </a:bodyPr>
          <a:lstStyle/>
          <a:p>
            <a:r>
              <a:rPr lang="en-US" sz="2800" b="1" i="1" dirty="0" smtClean="0"/>
              <a:t>Number of disasters per Caribbean country, by decade from 1960 to 2009, top 13 countries</a:t>
            </a:r>
            <a:endParaRPr lang="en-US" sz="2800" dirty="0"/>
          </a:p>
        </p:txBody>
      </p:sp>
      <p:sp>
        <p:nvSpPr>
          <p:cNvPr id="3" name="Content Placeholder 2"/>
          <p:cNvSpPr>
            <a:spLocks noGrp="1"/>
          </p:cNvSpPr>
          <p:nvPr>
            <p:ph idx="1"/>
          </p:nvPr>
        </p:nvSpPr>
        <p:spPr>
          <a:xfrm>
            <a:off x="1981200" y="1533145"/>
            <a:ext cx="5334000" cy="2667000"/>
          </a:xfrm>
        </p:spPr>
        <p:txBody>
          <a:bodyPr>
            <a:normAutofit/>
          </a:bodyPr>
          <a:lstStyle/>
          <a:p>
            <a:r>
              <a:rPr lang="en-US" sz="1800" dirty="0"/>
              <a:t>The countries represented on the left side of the graph have the total largest aggregate number of </a:t>
            </a:r>
            <a:r>
              <a:rPr lang="en-US" sz="1800" dirty="0" smtClean="0"/>
              <a:t>disasters</a:t>
            </a:r>
            <a:r>
              <a:rPr lang="en-US" sz="1800" dirty="0"/>
              <a:t> </a:t>
            </a:r>
            <a:r>
              <a:rPr lang="en-US" sz="1800" dirty="0" smtClean="0"/>
              <a:t>( Haiti</a:t>
            </a:r>
            <a:r>
              <a:rPr lang="en-US" sz="1800" dirty="0"/>
              <a:t>, Cuba, Dominican Republic, Jamaica, and Puerto </a:t>
            </a:r>
            <a:r>
              <a:rPr lang="en-US" sz="1800" dirty="0" smtClean="0"/>
              <a:t>Rico)  </a:t>
            </a:r>
          </a:p>
          <a:p>
            <a:endParaRPr lang="en-US" sz="1800" dirty="0" smtClean="0"/>
          </a:p>
          <a:p>
            <a:r>
              <a:rPr lang="en-US" sz="1800" dirty="0" smtClean="0"/>
              <a:t>All </a:t>
            </a:r>
            <a:r>
              <a:rPr lang="en-US" sz="1800" dirty="0"/>
              <a:t>of these larger island territories demonstrate rapidly increasing inter-decadal trends in terms of the sheer number of </a:t>
            </a:r>
            <a:r>
              <a:rPr lang="en-US" sz="1800" dirty="0" smtClean="0"/>
              <a:t>disasters</a:t>
            </a:r>
            <a:endParaRPr lang="en-US" sz="1800" dirty="0"/>
          </a:p>
        </p:txBody>
      </p:sp>
    </p:spTree>
    <p:extLst>
      <p:ext uri="{BB962C8B-B14F-4D97-AF65-F5344CB8AC3E}">
        <p14:creationId xmlns:p14="http://schemas.microsoft.com/office/powerpoint/2010/main" xmlns="" val="3410671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smtClean="0"/>
              <a:t>Annual population affected by disasters in the Caribbean region, 1960-2009</a:t>
            </a:r>
            <a:endParaRPr lang="en-US" sz="2800" dirty="0"/>
          </a:p>
        </p:txBody>
      </p:sp>
      <p:pic>
        <p:nvPicPr>
          <p:cNvPr id="4" name="Picture 3"/>
          <p:cNvPicPr/>
          <p:nvPr/>
        </p:nvPicPr>
        <p:blipFill>
          <a:blip r:embed="rId2" cstate="print"/>
          <a:stretch>
            <a:fillRect/>
          </a:stretch>
        </p:blipFill>
        <p:spPr>
          <a:xfrm>
            <a:off x="0" y="1447800"/>
            <a:ext cx="9144000" cy="5410200"/>
          </a:xfrm>
          <a:prstGeom prst="rect">
            <a:avLst/>
          </a:prstGeom>
        </p:spPr>
      </p:pic>
    </p:spTree>
    <p:extLst>
      <p:ext uri="{BB962C8B-B14F-4D97-AF65-F5344CB8AC3E}">
        <p14:creationId xmlns:p14="http://schemas.microsoft.com/office/powerpoint/2010/main" xmlns="" val="586318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smtClean="0"/>
              <a:t>Annual population affected by disasters in the Caribbean region, 1960-2009</a:t>
            </a:r>
            <a:endParaRPr lang="en-US" sz="2800"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dirty="0" smtClean="0"/>
              <a:t>The </a:t>
            </a:r>
            <a:r>
              <a:rPr lang="en-US" i="1" dirty="0"/>
              <a:t>number of people affected </a:t>
            </a:r>
            <a:r>
              <a:rPr lang="en-US" dirty="0"/>
              <a:t>by storms is </a:t>
            </a:r>
            <a:r>
              <a:rPr lang="en-US" i="1" dirty="0" smtClean="0"/>
              <a:t>on </a:t>
            </a:r>
            <a:r>
              <a:rPr lang="en-US" i="1" dirty="0"/>
              <a:t>the rise</a:t>
            </a:r>
            <a:r>
              <a:rPr lang="en-US" dirty="0"/>
              <a:t>, </a:t>
            </a:r>
            <a:r>
              <a:rPr lang="en-US" dirty="0" smtClean="0"/>
              <a:t>and </a:t>
            </a:r>
            <a:r>
              <a:rPr lang="en-US" dirty="0"/>
              <a:t>roughly similar numbers of homes are lost to both storms and floods </a:t>
            </a:r>
            <a:endParaRPr lang="en-US" dirty="0" smtClean="0"/>
          </a:p>
          <a:p>
            <a:endParaRPr lang="en-US" dirty="0" smtClean="0"/>
          </a:p>
          <a:p>
            <a:r>
              <a:rPr lang="en-US" dirty="0"/>
              <a:t>T</a:t>
            </a:r>
            <a:r>
              <a:rPr lang="en-US" dirty="0" smtClean="0"/>
              <a:t>he </a:t>
            </a:r>
            <a:r>
              <a:rPr lang="en-US" i="1" dirty="0"/>
              <a:t>number of people affected by storms </a:t>
            </a:r>
            <a:r>
              <a:rPr lang="en-US" dirty="0"/>
              <a:t>in the region (and in contrast to global averages) is an </a:t>
            </a:r>
            <a:r>
              <a:rPr lang="en-US" i="1" dirty="0"/>
              <a:t>order of magnitude greater </a:t>
            </a:r>
            <a:r>
              <a:rPr lang="en-US" dirty="0"/>
              <a:t>than the other sources of disaster affectation in the region.  </a:t>
            </a:r>
          </a:p>
          <a:p>
            <a:pPr lvl="0"/>
            <a:endParaRPr lang="en-US" dirty="0" smtClean="0"/>
          </a:p>
          <a:p>
            <a:pPr lvl="0"/>
            <a:r>
              <a:rPr lang="en-US" dirty="0" smtClean="0"/>
              <a:t>Figures for drought affectation have been of marginal significance in the past decade, although climate change models tend to indicate an increase in drought conditions in the area. </a:t>
            </a:r>
          </a:p>
          <a:p>
            <a:pPr lvl="1">
              <a:buNone/>
            </a:pPr>
            <a:endParaRPr lang="en-US" sz="2600" dirty="0" smtClean="0"/>
          </a:p>
        </p:txBody>
      </p:sp>
    </p:spTree>
    <p:extLst>
      <p:ext uri="{BB962C8B-B14F-4D97-AF65-F5344CB8AC3E}">
        <p14:creationId xmlns:p14="http://schemas.microsoft.com/office/powerpoint/2010/main" xmlns="" val="590614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smtClean="0"/>
              <a:t>Annual number of homeless by hydro-meteorological disaster in the Caribbean,  1980-2009</a:t>
            </a:r>
            <a:endParaRPr lang="en-US" sz="2800" dirty="0"/>
          </a:p>
        </p:txBody>
      </p:sp>
      <p:pic>
        <p:nvPicPr>
          <p:cNvPr id="4" name="Picture 3"/>
          <p:cNvPicPr/>
          <p:nvPr/>
        </p:nvPicPr>
        <p:blipFill>
          <a:blip r:embed="rId2" cstate="print"/>
          <a:stretch>
            <a:fillRect/>
          </a:stretch>
        </p:blipFill>
        <p:spPr>
          <a:xfrm>
            <a:off x="76200" y="1447801"/>
            <a:ext cx="9095232" cy="5382768"/>
          </a:xfrm>
          <a:prstGeom prst="rect">
            <a:avLst/>
          </a:prstGeom>
        </p:spPr>
      </p:pic>
    </p:spTree>
    <p:extLst>
      <p:ext uri="{BB962C8B-B14F-4D97-AF65-F5344CB8AC3E}">
        <p14:creationId xmlns:p14="http://schemas.microsoft.com/office/powerpoint/2010/main" xmlns="" val="1207040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smtClean="0"/>
              <a:t>Annual number of homeless by hydro-meteorological disaster in the Caribbean,  1980-2009</a:t>
            </a:r>
            <a:endParaRPr lang="en-US" sz="2800" dirty="0"/>
          </a:p>
        </p:txBody>
      </p:sp>
      <p:sp>
        <p:nvSpPr>
          <p:cNvPr id="3" name="Content Placeholder 2"/>
          <p:cNvSpPr>
            <a:spLocks noGrp="1"/>
          </p:cNvSpPr>
          <p:nvPr>
            <p:ph idx="1"/>
          </p:nvPr>
        </p:nvSpPr>
        <p:spPr/>
        <p:txBody>
          <a:bodyPr>
            <a:normAutofit fontScale="62500" lnSpcReduction="20000"/>
          </a:bodyPr>
          <a:lstStyle/>
          <a:p>
            <a:r>
              <a:rPr lang="en-US" dirty="0" smtClean="0"/>
              <a:t>In </a:t>
            </a:r>
            <a:r>
              <a:rPr lang="en-US" dirty="0"/>
              <a:t>the past 30 year </a:t>
            </a:r>
            <a:r>
              <a:rPr lang="en-US" dirty="0" smtClean="0"/>
              <a:t>period:</a:t>
            </a:r>
          </a:p>
          <a:p>
            <a:pPr lvl="1"/>
            <a:r>
              <a:rPr lang="en-US" dirty="0" smtClean="0"/>
              <a:t>one </a:t>
            </a:r>
            <a:r>
              <a:rPr lang="en-US" dirty="0"/>
              <a:t>year (1980) has approached 1 million homeless (3% chance per year), </a:t>
            </a:r>
            <a:endParaRPr lang="en-US" dirty="0" smtClean="0"/>
          </a:p>
          <a:p>
            <a:pPr lvl="1"/>
            <a:r>
              <a:rPr lang="en-US" dirty="0" smtClean="0"/>
              <a:t>five </a:t>
            </a:r>
            <a:r>
              <a:rPr lang="en-US" dirty="0"/>
              <a:t>years have been in the neighborhood of 100,000 homeless </a:t>
            </a:r>
            <a:r>
              <a:rPr lang="en-US" dirty="0" smtClean="0"/>
              <a:t>(</a:t>
            </a:r>
            <a:r>
              <a:rPr lang="en-US" dirty="0"/>
              <a:t>17</a:t>
            </a:r>
            <a:r>
              <a:rPr lang="en-US" dirty="0" smtClean="0"/>
              <a:t>%),</a:t>
            </a:r>
          </a:p>
          <a:p>
            <a:pPr lvl="1"/>
            <a:r>
              <a:rPr lang="en-US" dirty="0" smtClean="0"/>
              <a:t>ten </a:t>
            </a:r>
            <a:r>
              <a:rPr lang="en-US" dirty="0"/>
              <a:t>years have had around 10,000 homeless (33%), and </a:t>
            </a:r>
            <a:endParaRPr lang="en-US" dirty="0" smtClean="0"/>
          </a:p>
          <a:p>
            <a:pPr lvl="1"/>
            <a:r>
              <a:rPr lang="en-US" dirty="0" smtClean="0"/>
              <a:t>ten </a:t>
            </a:r>
            <a:r>
              <a:rPr lang="en-US" dirty="0"/>
              <a:t>years have had around 1,000 homeless (33</a:t>
            </a:r>
            <a:r>
              <a:rPr lang="en-US" dirty="0" smtClean="0"/>
              <a:t>%)</a:t>
            </a:r>
          </a:p>
          <a:p>
            <a:pPr lvl="1"/>
            <a:endParaRPr lang="en-US" dirty="0"/>
          </a:p>
          <a:p>
            <a:r>
              <a:rPr lang="en-US" dirty="0" smtClean="0"/>
              <a:t>Between the two sources of hazard, storms and floods, there are only five years (17%) in which there were fewer than 100 homeless</a:t>
            </a:r>
          </a:p>
          <a:p>
            <a:pPr lvl="1"/>
            <a:r>
              <a:rPr lang="en-US" dirty="0" smtClean="0"/>
              <a:t>This underscores the regular nature of loss-generating events in the region, a pattern that typically leads to ongoing erosion of livelihood options, and thus greater vulnerability to the large events</a:t>
            </a:r>
          </a:p>
          <a:p>
            <a:endParaRPr lang="en-US" dirty="0" smtClean="0"/>
          </a:p>
          <a:p>
            <a:r>
              <a:rPr lang="en-US" dirty="0" smtClean="0"/>
              <a:t>The regular occurrence (50%) of storms that trigger annual homeless counts between the 10,000 and 100,000 level is a clear indicator of the scale and frequency of typical intensive events in the region</a:t>
            </a:r>
          </a:p>
          <a:p>
            <a:pPr lvl="1">
              <a:buNone/>
            </a:pPr>
            <a:endParaRPr lang="en-US" dirty="0"/>
          </a:p>
          <a:p>
            <a:endParaRPr lang="en-US" dirty="0"/>
          </a:p>
        </p:txBody>
      </p:sp>
    </p:spTree>
    <p:extLst>
      <p:ext uri="{BB962C8B-B14F-4D97-AF65-F5344CB8AC3E}">
        <p14:creationId xmlns:p14="http://schemas.microsoft.com/office/powerpoint/2010/main" xmlns="" val="21141196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10180</TotalTime>
  <Words>1405</Words>
  <Application>Microsoft Office PowerPoint</Application>
  <PresentationFormat>Presentación en pantalla (4:3)</PresentationFormat>
  <Paragraphs>156</Paragraphs>
  <Slides>20</Slides>
  <Notes>3</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Office Theme</vt:lpstr>
      <vt:lpstr>Diapositiva 1</vt:lpstr>
      <vt:lpstr>Disaster and Climate Change: Critical Problems for the Caribbean</vt:lpstr>
      <vt:lpstr>Annual number of hydro-meteorological disasters in the Caribbean region, 1960-2009</vt:lpstr>
      <vt:lpstr>Annual number of hydro-meteorological disasters in the Caribbean region, 1960-2009</vt:lpstr>
      <vt:lpstr>Number of disasters per Caribbean country, by decade from 1960 to 2009, top 13 countries</vt:lpstr>
      <vt:lpstr>Annual population affected by disasters in the Caribbean region, 1960-2009</vt:lpstr>
      <vt:lpstr>Annual population affected by disasters in the Caribbean region, 1960-2009</vt:lpstr>
      <vt:lpstr>Annual number of homeless by hydro-meteorological disaster in the Caribbean,  1980-2009</vt:lpstr>
      <vt:lpstr>Annual number of homeless by hydro-meteorological disaster in the Caribbean,  1980-2009</vt:lpstr>
      <vt:lpstr>Historic Impacts of Hydro-Meteorological Events in the Caribbean</vt:lpstr>
      <vt:lpstr>Climate Change: Physical and Environmental Impacts:  Sea Level Rise</vt:lpstr>
      <vt:lpstr>Physical and Environmental impacts:  Coral Bleaching</vt:lpstr>
      <vt:lpstr>Economic Impacts</vt:lpstr>
      <vt:lpstr>Comments Regarding Impacts</vt:lpstr>
      <vt:lpstr>Risk Management Index</vt:lpstr>
      <vt:lpstr>Similarities and Synergies between DRM and CCA</vt:lpstr>
      <vt:lpstr>Similarities and synergies between  DRM and CCA</vt:lpstr>
      <vt:lpstr>Differences between DRM and CCA</vt:lpstr>
      <vt:lpstr>DRM practice informed by CC Impacts </vt:lpstr>
      <vt:lpstr>Important elements of practice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dc:creator>
  <cp:lastModifiedBy>Alan</cp:lastModifiedBy>
  <cp:revision>52</cp:revision>
  <dcterms:created xsi:type="dcterms:W3CDTF">2011-08-15T15:50:35Z</dcterms:created>
  <dcterms:modified xsi:type="dcterms:W3CDTF">2011-10-20T08:15:48Z</dcterms:modified>
</cp:coreProperties>
</file>